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0"/>
  </p:notesMasterIdLst>
  <p:sldIdLst>
    <p:sldId id="301" r:id="rId2"/>
    <p:sldId id="299" r:id="rId3"/>
    <p:sldId id="303" r:id="rId4"/>
    <p:sldId id="269" r:id="rId5"/>
    <p:sldId id="304" r:id="rId6"/>
    <p:sldId id="291" r:id="rId7"/>
    <p:sldId id="295" r:id="rId8"/>
    <p:sldId id="297" r:id="rId9"/>
    <p:sldId id="268" r:id="rId10"/>
    <p:sldId id="270" r:id="rId11"/>
    <p:sldId id="271" r:id="rId12"/>
    <p:sldId id="261" r:id="rId13"/>
    <p:sldId id="286" r:id="rId14"/>
    <p:sldId id="274" r:id="rId15"/>
    <p:sldId id="272" r:id="rId16"/>
    <p:sldId id="287" r:id="rId17"/>
    <p:sldId id="262" r:id="rId18"/>
    <p:sldId id="275" r:id="rId19"/>
    <p:sldId id="276" r:id="rId20"/>
    <p:sldId id="263" r:id="rId21"/>
    <p:sldId id="296" r:id="rId22"/>
    <p:sldId id="298" r:id="rId23"/>
    <p:sldId id="288" r:id="rId24"/>
    <p:sldId id="277" r:id="rId25"/>
    <p:sldId id="273" r:id="rId26"/>
    <p:sldId id="264" r:id="rId27"/>
    <p:sldId id="258" r:id="rId28"/>
    <p:sldId id="260" r:id="rId29"/>
    <p:sldId id="289" r:id="rId30"/>
    <p:sldId id="279" r:id="rId31"/>
    <p:sldId id="265" r:id="rId32"/>
    <p:sldId id="266" r:id="rId33"/>
    <p:sldId id="278" r:id="rId34"/>
    <p:sldId id="282" r:id="rId35"/>
    <p:sldId id="284" r:id="rId36"/>
    <p:sldId id="283" r:id="rId37"/>
    <p:sldId id="285" r:id="rId38"/>
    <p:sldId id="293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72" autoAdjust="0"/>
    <p:restoredTop sz="94660"/>
  </p:normalViewPr>
  <p:slideViewPr>
    <p:cSldViewPr snapToGrid="0">
      <p:cViewPr>
        <p:scale>
          <a:sx n="105" d="100"/>
          <a:sy n="105" d="100"/>
        </p:scale>
        <p:origin x="-192" y="-3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795"/>
    </p:cViewPr>
  </p:sorterViewPr>
  <p:notesViewPr>
    <p:cSldViewPr snapToGrid="0">
      <p:cViewPr varScale="1">
        <p:scale>
          <a:sx n="66" d="100"/>
          <a:sy n="66" d="100"/>
        </p:scale>
        <p:origin x="3134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7D902-DCA9-428E-9A0F-A930254916FF}" type="datetimeFigureOut">
              <a:rPr lang="en-US" smtClean="0"/>
              <a:t>1/28/2016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F68DC3-0E15-4337-B5AC-5AECE6E57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213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865188"/>
            <a:ext cx="4114800" cy="308610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68DC3-0E15-4337-B5AC-5AECE6E57C63}" type="slidenum">
              <a:rPr lang="en-US" smtClean="0"/>
              <a:t>12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3932499" cy="1433091"/>
          </a:xfrm>
          <a:prstGeom prst="cloud">
            <a:avLst/>
          </a:prstGeom>
          <a:gradFill>
            <a:gsLst>
              <a:gs pos="0">
                <a:srgbClr val="00B050"/>
              </a:gs>
              <a:gs pos="74000">
                <a:srgbClr val="FFCCFF"/>
              </a:gs>
              <a:gs pos="91551">
                <a:srgbClr val="FFCCFF"/>
              </a:gs>
              <a:gs pos="83000">
                <a:srgbClr val="FFCCFF"/>
              </a:gs>
              <a:gs pos="100000">
                <a:srgbClr val="FFCCFF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Be careful of </a:t>
            </a:r>
          </a:p>
          <a:p>
            <a:pPr algn="ctr"/>
            <a:r>
              <a:rPr lang="en-US" sz="2000" i="1" dirty="0" smtClean="0">
                <a:solidFill>
                  <a:schemeClr val="tx1"/>
                </a:solidFill>
              </a:rPr>
              <a:t>“urban legends”</a:t>
            </a:r>
            <a:endParaRPr lang="en-US" sz="20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19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 of exercise</a:t>
            </a:r>
            <a:r>
              <a:rPr lang="en-US" baseline="0" dirty="0" smtClean="0"/>
              <a:t> to help determine root cause.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(Can give example of something from their unit.)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1EFADA-6FFB-4657-A5E2-319669E8F095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745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sz="1800" dirty="0"/>
          </a:p>
          <a:p>
            <a:endParaRPr lang="en-US" sz="1800" dirty="0" smtClean="0"/>
          </a:p>
          <a:p>
            <a:r>
              <a:rPr lang="en-US" sz="1800" dirty="0" smtClean="0"/>
              <a:t>Need to know baseline before you can increase or decrease by xx%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68DC3-0E15-4337-B5AC-5AECE6E57C6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7989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68DC3-0E15-4337-B5AC-5AECE6E57C63}" type="slidenum">
              <a:rPr lang="en-US" smtClean="0"/>
              <a:t>26</a:t>
            </a:fld>
            <a:endParaRPr lang="en-US"/>
          </a:p>
        </p:txBody>
      </p:sp>
      <p:sp>
        <p:nvSpPr>
          <p:cNvPr id="8" name="TextBox 9"/>
          <p:cNvSpPr txBox="1">
            <a:spLocks noChangeArrowheads="1"/>
          </p:cNvSpPr>
          <p:nvPr/>
        </p:nvSpPr>
        <p:spPr bwMode="auto">
          <a:xfrm>
            <a:off x="1371600" y="5479648"/>
            <a:ext cx="403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400" dirty="0"/>
              <a:t>“</a:t>
            </a:r>
            <a:r>
              <a:rPr lang="en-US" sz="2400" u="sng" dirty="0"/>
              <a:t>Some</a:t>
            </a:r>
            <a:r>
              <a:rPr lang="en-US" sz="2400" dirty="0"/>
              <a:t> is not a number.”</a:t>
            </a:r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1827213" y="6013048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400"/>
              <a:t>“</a:t>
            </a:r>
            <a:r>
              <a:rPr lang="en-US" sz="2400" u="sng"/>
              <a:t>Soon</a:t>
            </a:r>
            <a:r>
              <a:rPr lang="en-US" sz="2400"/>
              <a:t> is not a time.”</a:t>
            </a:r>
          </a:p>
        </p:txBody>
      </p:sp>
      <p:sp>
        <p:nvSpPr>
          <p:cNvPr id="10" name="TextBox 11"/>
          <p:cNvSpPr txBox="1">
            <a:spLocks noChangeArrowheads="1"/>
          </p:cNvSpPr>
          <p:nvPr/>
        </p:nvSpPr>
        <p:spPr bwMode="auto">
          <a:xfrm>
            <a:off x="2362200" y="6546448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400" dirty="0"/>
              <a:t>“</a:t>
            </a:r>
            <a:r>
              <a:rPr lang="en-US" sz="2400" u="sng" dirty="0"/>
              <a:t>Hope</a:t>
            </a:r>
            <a:r>
              <a:rPr lang="en-US" sz="2400" dirty="0"/>
              <a:t> is not a plan.”</a:t>
            </a:r>
          </a:p>
        </p:txBody>
      </p:sp>
    </p:spTree>
    <p:extLst>
      <p:ext uri="{BB962C8B-B14F-4D97-AF65-F5344CB8AC3E}">
        <p14:creationId xmlns:p14="http://schemas.microsoft.com/office/powerpoint/2010/main" val="25237884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899723"/>
            <a:fld id="{29EB23F7-F0CC-41C4-9684-5934A4426D91}" type="slidenum">
              <a:rPr lang="en-US" smtClean="0">
                <a:latin typeface="Arial" charset="0"/>
                <a:cs typeface="Arial" charset="0"/>
              </a:rPr>
              <a:pPr defTabSz="899723"/>
              <a:t>27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81038"/>
            <a:ext cx="4479925" cy="3360737"/>
          </a:xfrm>
          <a:ln w="12700" cap="flat">
            <a:solidFill>
              <a:schemeClr val="tx1"/>
            </a:solidFill>
          </a:ln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36" y="4272197"/>
            <a:ext cx="5011798" cy="4047344"/>
          </a:xfrm>
          <a:ln/>
        </p:spPr>
        <p:txBody>
          <a:bodyPr lIns="92240" tIns="45338" rIns="92240" bIns="45338"/>
          <a:lstStyle/>
          <a:p>
            <a:pPr eaLnBrk="1" hangingPunct="1">
              <a:defRPr/>
            </a:pPr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6678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3325" y="706438"/>
            <a:ext cx="4679950" cy="3509962"/>
          </a:xfrm>
          <a:ln cap="flat"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15" tIns="46809" rIns="93615" bIns="46809"/>
          <a:lstStyle/>
          <a:p>
            <a:pPr eaLnBrk="1" hangingPunct="1"/>
            <a:endParaRPr 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284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Their “prediction” was that the pharmacy would not want to work with them.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/>
              <a:t>Karen said, “</a:t>
            </a:r>
            <a:r>
              <a:rPr lang="en-US" i="1" dirty="0"/>
              <a:t>They are use to being yelled at by patients all the time. Give them a chance to be happy, too.</a:t>
            </a:r>
            <a:r>
              <a:rPr lang="en-US" dirty="0"/>
              <a:t>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68DC3-0E15-4337-B5AC-5AECE6E57C6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5087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68DC3-0E15-4337-B5AC-5AECE6E57C6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1306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68DC3-0E15-4337-B5AC-5AECE6E57C6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0430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68DC3-0E15-4337-B5AC-5AECE6E57C6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0175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68DC3-0E15-4337-B5AC-5AECE6E57C6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42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16572-F589-4F39-A5F3-7D38FAE7C810}" type="datetime1">
              <a:rPr lang="en-US" smtClean="0"/>
              <a:t>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993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C307E-99C7-4DDD-8B4E-4CBF3E09289B}" type="datetime1">
              <a:rPr lang="en-US" smtClean="0"/>
              <a:t>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985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1F3F9-AE8F-4F15-87EC-D580BA48C20D}" type="datetime1">
              <a:rPr lang="en-US" smtClean="0"/>
              <a:t>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477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E725D-DFA0-492B-A7BE-CEE3E717B4C8}" type="datetime1">
              <a:rPr lang="en-US" smtClean="0"/>
              <a:t>1/28/2016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86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F0983-2E42-41BA-88BC-F3B3B27B5350}" type="datetime1">
              <a:rPr lang="en-US" smtClean="0"/>
              <a:t>1/28/2016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000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B8347-56F9-49CB-8D31-3A7962548F20}" type="datetime1">
              <a:rPr lang="en-US" smtClean="0"/>
              <a:t>1/28/2016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722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E6EB8-6FE1-4E1A-B4B3-C113274DFED9}" type="datetime1">
              <a:rPr lang="en-US" smtClean="0"/>
              <a:t>1/28/2016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050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51E9-B7BA-4563-B97E-082F39A3BA78}" type="datetime1">
              <a:rPr lang="en-US" smtClean="0"/>
              <a:t>1/28/2016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370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DF192-65E7-4BBC-B052-7EBC36C0569C}" type="datetime1">
              <a:rPr lang="en-US" smtClean="0"/>
              <a:t>1/28/2016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694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851F5-454D-47A1-8EA7-2AAE8AF67E3D}" type="datetime1">
              <a:rPr lang="en-US" smtClean="0"/>
              <a:t>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178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5FC5C-5CD4-4202-AA13-D48A67552921}" type="datetime1">
              <a:rPr lang="en-US" smtClean="0"/>
              <a:t>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988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B3BD4-5804-4C85-9F02-6E780A64A5D7}" type="datetime1">
              <a:rPr lang="en-US" smtClean="0"/>
              <a:t>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A743B7-4783-42B4-A417-17CDBD9DB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556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6747" y="1565982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en-US" sz="4400" b="1" dirty="0" smtClean="0"/>
              <a:t>Mount Auburn </a:t>
            </a:r>
            <a:br>
              <a:rPr lang="en-US" sz="4400" b="1" dirty="0" smtClean="0"/>
            </a:br>
            <a:r>
              <a:rPr lang="en-US" sz="4400" b="1" dirty="0" smtClean="0"/>
              <a:t>Practice Improvement Project</a:t>
            </a:r>
            <a:br>
              <a:rPr lang="en-US" sz="4400" b="1" dirty="0" smtClean="0"/>
            </a:br>
            <a:r>
              <a:rPr lang="en-US" sz="4400" b="1" dirty="0" smtClean="0"/>
              <a:t>(MA-PIP)</a:t>
            </a:r>
            <a:br>
              <a:rPr lang="en-US" sz="4400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sz="4400" b="1" dirty="0"/>
              <a:t>Coach/Practice Manager </a:t>
            </a:r>
            <a:r>
              <a:rPr lang="en-US" sz="4400" b="1" dirty="0" smtClean="0"/>
              <a:t>Session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30638"/>
            <a:ext cx="6858000" cy="1655762"/>
          </a:xfrm>
        </p:spPr>
        <p:txBody>
          <a:bodyPr>
            <a:normAutofit/>
          </a:bodyPr>
          <a:lstStyle/>
          <a:p>
            <a:endParaRPr lang="en-US" sz="2800" b="1" dirty="0" smtClean="0"/>
          </a:p>
          <a:p>
            <a:r>
              <a:rPr lang="en-US" sz="2800" b="1" dirty="0" smtClean="0"/>
              <a:t>Jan </a:t>
            </a:r>
            <a:r>
              <a:rPr lang="en-US" sz="2800" b="1" dirty="0"/>
              <a:t>29, 2016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1</a:t>
            </a:fld>
            <a:endParaRPr lang="en-US"/>
          </a:p>
        </p:txBody>
      </p:sp>
      <p:pic>
        <p:nvPicPr>
          <p:cNvPr id="5" name="Picture 5" descr="Mass Coalition 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6243200"/>
            <a:ext cx="2590799" cy="4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653" y="6044064"/>
            <a:ext cx="2514600" cy="737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920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8650" y="655855"/>
            <a:ext cx="7886700" cy="1631099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Agenda</a:t>
            </a:r>
            <a:r>
              <a:rPr lang="en-US" sz="2700" dirty="0" smtClean="0">
                <a:latin typeface="+mn-lt"/>
              </a:rPr>
              <a:t/>
            </a:r>
            <a:br>
              <a:rPr lang="en-US" sz="2700" dirty="0" smtClean="0">
                <a:latin typeface="+mn-lt"/>
              </a:rPr>
            </a:br>
            <a:endParaRPr lang="en-US" sz="2200" b="1" i="1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28650" y="2005013"/>
            <a:ext cx="7886700" cy="4351338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395713"/>
              </p:ext>
            </p:extLst>
          </p:nvPr>
        </p:nvGraphicFramePr>
        <p:xfrm>
          <a:off x="631065" y="2286954"/>
          <a:ext cx="7884285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166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6766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b="1" u="sng" dirty="0" smtClean="0">
                          <a:solidFill>
                            <a:schemeClr val="tx1"/>
                          </a:solidFill>
                        </a:rPr>
                        <a:t>Introductions: </a:t>
                      </a: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What is your practice working on?</a:t>
                      </a:r>
                      <a:r>
                        <a:rPr lang="en-US" sz="2400" b="1" dirty="0" smtClean="0"/>
                        <a:t> </a:t>
                      </a:r>
                    </a:p>
                    <a:p>
                      <a:endParaRPr lang="en-US" sz="2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1" dirty="0" smtClean="0">
                          <a:solidFill>
                            <a:schemeClr val="tx1"/>
                          </a:solidFill>
                        </a:rPr>
                        <a:t>20 minutes</a:t>
                      </a:r>
                      <a:endParaRPr lang="en-US" sz="2400" b="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 smtClean="0"/>
                        <a:t>Exploring the </a:t>
                      </a:r>
                      <a:r>
                        <a:rPr lang="en-US" sz="2400" b="1" u="sng" dirty="0" smtClean="0"/>
                        <a:t>Model</a:t>
                      </a:r>
                      <a:r>
                        <a:rPr lang="en-US" sz="2400" b="1" u="sng" baseline="0" dirty="0" smtClean="0"/>
                        <a:t> for Improvement</a:t>
                      </a:r>
                      <a:r>
                        <a:rPr lang="en-US" sz="2400" b="1" u="sng" dirty="0" smtClean="0"/>
                        <a:t>: </a:t>
                      </a:r>
                      <a:endParaRPr lang="en-US" sz="2400" b="1" u="sng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/>
                        <a:t>Walking through a sample project together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1" dirty="0" smtClean="0"/>
                        <a:t>75 minutes</a:t>
                      </a:r>
                    </a:p>
                    <a:p>
                      <a:endParaRPr lang="en-US" sz="2400" b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 smtClean="0"/>
                        <a:t>Next Steps: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/>
                        <a:t>What will you</a:t>
                      </a:r>
                      <a:r>
                        <a:rPr lang="en-US" sz="2400" b="1" baseline="0" dirty="0" smtClean="0"/>
                        <a:t> do when you get back to your practice</a:t>
                      </a:r>
                      <a:r>
                        <a:rPr lang="en-US" sz="2400" b="1" dirty="0" smtClean="0"/>
                        <a:t> improvement project? 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1" dirty="0" smtClean="0"/>
                        <a:t>25 minutes</a:t>
                      </a:r>
                    </a:p>
                    <a:p>
                      <a:endParaRPr lang="en-US" sz="2400" b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2890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Introductions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en-US" dirty="0" smtClean="0"/>
          </a:p>
          <a:p>
            <a:pPr marL="0" lvl="0" indent="0">
              <a:buNone/>
            </a:pPr>
            <a:r>
              <a:rPr lang="en-US" dirty="0" smtClean="0"/>
              <a:t>Very quickly (30-45 secs</a:t>
            </a:r>
            <a:r>
              <a:rPr lang="en-US" smtClean="0"/>
              <a:t>) tell us:</a:t>
            </a:r>
            <a:endParaRPr lang="en-US"/>
          </a:p>
          <a:p>
            <a:pPr lvl="0"/>
            <a:r>
              <a:rPr lang="en-US" dirty="0" smtClean="0"/>
              <a:t>What </a:t>
            </a:r>
            <a:r>
              <a:rPr lang="en-US" dirty="0"/>
              <a:t>is your improvement project? What do you think your next step will be</a:t>
            </a:r>
            <a:r>
              <a:rPr lang="en-US" dirty="0" smtClean="0"/>
              <a:t>?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r>
              <a:rPr lang="en-US" dirty="0"/>
              <a:t>What do you hope to gain/learn from this session?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432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810" y="129736"/>
            <a:ext cx="7886700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b="1" u="sng" dirty="0"/>
              <a:t>Exploring the Model for </a:t>
            </a:r>
            <a:r>
              <a:rPr lang="en-US" b="1" u="sng" dirty="0" smtClean="0"/>
              <a:t>Improvement: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Walking </a:t>
            </a:r>
            <a:r>
              <a:rPr lang="en-US" b="1" dirty="0" smtClean="0"/>
              <a:t>through a sample project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4329" y="1620431"/>
            <a:ext cx="7886700" cy="4844561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following slides walk you through an example from:</a:t>
            </a:r>
          </a:p>
          <a:p>
            <a:pPr lvl="1"/>
            <a:r>
              <a:rPr lang="en-US" b="1" dirty="0" smtClean="0"/>
              <a:t>Hunch</a:t>
            </a:r>
            <a:r>
              <a:rPr lang="en-US" dirty="0" smtClean="0"/>
              <a:t> -  Front desk calls is a good area for improvement</a:t>
            </a:r>
          </a:p>
          <a:p>
            <a:pPr lvl="1"/>
            <a:r>
              <a:rPr lang="en-US" b="1" dirty="0" smtClean="0"/>
              <a:t>Getting to Baseline</a:t>
            </a:r>
            <a:r>
              <a:rPr lang="en-US" dirty="0" smtClean="0"/>
              <a:t> – Figuring out what is currently going on using just enough data</a:t>
            </a:r>
          </a:p>
          <a:p>
            <a:pPr lvl="1"/>
            <a:r>
              <a:rPr lang="en-US" b="1" dirty="0" smtClean="0"/>
              <a:t>Selecting something to improve</a:t>
            </a:r>
            <a:r>
              <a:rPr lang="en-US" dirty="0" smtClean="0"/>
              <a:t> – Pick a subset to improve</a:t>
            </a:r>
          </a:p>
          <a:p>
            <a:pPr lvl="2"/>
            <a:r>
              <a:rPr lang="en-US" dirty="0" smtClean="0"/>
              <a:t>When to use Flow Charts</a:t>
            </a:r>
          </a:p>
          <a:p>
            <a:pPr lvl="2"/>
            <a:r>
              <a:rPr lang="en-US" dirty="0" smtClean="0"/>
              <a:t>Engage Patients</a:t>
            </a:r>
          </a:p>
          <a:p>
            <a:pPr lvl="1"/>
            <a:r>
              <a:rPr lang="en-US" b="1" dirty="0" smtClean="0"/>
              <a:t>Using the Model For Improvement Framework</a:t>
            </a:r>
            <a:r>
              <a:rPr lang="en-US" dirty="0" smtClean="0"/>
              <a:t> – Work through the 3 questions and Plan, Do, Study, Act</a:t>
            </a:r>
          </a:p>
          <a:p>
            <a:pPr lvl="2"/>
            <a:r>
              <a:rPr lang="en-US" dirty="0" smtClean="0"/>
              <a:t>Aims, Measures, Changes</a:t>
            </a:r>
          </a:p>
          <a:p>
            <a:pPr lvl="2"/>
            <a:r>
              <a:rPr lang="en-US" dirty="0" smtClean="0"/>
              <a:t>When to use the PDSA Form (Hint: with your team!)</a:t>
            </a:r>
          </a:p>
          <a:p>
            <a:pPr lvl="1"/>
            <a:r>
              <a:rPr lang="en-US" b="1" dirty="0" smtClean="0"/>
              <a:t>Sustaining Change</a:t>
            </a:r>
            <a:endParaRPr lang="en-US" dirty="0" smtClean="0"/>
          </a:p>
          <a:p>
            <a:pPr lvl="2"/>
            <a:endParaRPr lang="en-US" dirty="0" smtClean="0"/>
          </a:p>
          <a:p>
            <a:r>
              <a:rPr lang="en-US" dirty="0" smtClean="0"/>
              <a:t>You can use this as a guide to navigate your own patient safety projects.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336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As we do this, we need to be sure we are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8115" y="2506662"/>
            <a:ext cx="7886700" cy="4351338"/>
          </a:xfrm>
        </p:spPr>
        <p:txBody>
          <a:bodyPr>
            <a:normAutofit/>
          </a:bodyPr>
          <a:lstStyle/>
          <a:p>
            <a:r>
              <a:rPr lang="en-US" sz="4000" dirty="0" smtClean="0"/>
              <a:t>Engaging patients</a:t>
            </a:r>
          </a:p>
          <a:p>
            <a:r>
              <a:rPr lang="en-US" sz="4000" dirty="0" smtClean="0"/>
              <a:t>Focusing on safety for the patients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100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Engaging </a:t>
            </a:r>
            <a:r>
              <a:rPr lang="en-US" sz="4000" b="1" dirty="0" smtClean="0"/>
              <a:t>Patients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305329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How do we engage patients in this work?</a:t>
            </a:r>
          </a:p>
          <a:p>
            <a:r>
              <a:rPr lang="en-US" dirty="0" smtClean="0"/>
              <a:t>Patients’ perspective – identifying defects</a:t>
            </a:r>
          </a:p>
          <a:p>
            <a:r>
              <a:rPr lang="en-US" dirty="0" smtClean="0"/>
              <a:t>Patients’ suggestions for improvements</a:t>
            </a:r>
          </a:p>
          <a:p>
            <a:r>
              <a:rPr lang="en-US" dirty="0" smtClean="0"/>
              <a:t>Patients’ reaction to changes tested</a:t>
            </a:r>
          </a:p>
          <a:p>
            <a:r>
              <a:rPr lang="en-US" dirty="0" smtClean="0"/>
              <a:t>Patients on your improvement team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6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914400" y="4738285"/>
            <a:ext cx="7315200" cy="13157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dirty="0">
                <a:solidFill>
                  <a:schemeClr val="tx2">
                    <a:lumMod val="75000"/>
                  </a:schemeClr>
                </a:solidFill>
              </a:rPr>
              <a:t>“</a:t>
            </a:r>
            <a:r>
              <a:rPr lang="en-US" altLang="en-US" b="1" dirty="0">
                <a:solidFill>
                  <a:schemeClr val="tx2">
                    <a:lumMod val="75000"/>
                  </a:schemeClr>
                </a:solidFill>
              </a:rPr>
              <a:t>The greatest asset we have </a:t>
            </a:r>
            <a:r>
              <a:rPr lang="en-US" altLang="en-US" b="1" dirty="0" smtClean="0">
                <a:solidFill>
                  <a:schemeClr val="tx2">
                    <a:lumMod val="75000"/>
                  </a:schemeClr>
                </a:solidFill>
              </a:rPr>
              <a:t>underutilized is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b="1" dirty="0" smtClean="0">
                <a:solidFill>
                  <a:schemeClr val="tx2">
                    <a:lumMod val="75000"/>
                  </a:schemeClr>
                </a:solidFill>
              </a:rPr>
              <a:t>all </a:t>
            </a:r>
            <a:r>
              <a:rPr lang="en-US" altLang="en-US" b="1" dirty="0">
                <a:solidFill>
                  <a:schemeClr val="tx2">
                    <a:lumMod val="75000"/>
                  </a:schemeClr>
                </a:solidFill>
              </a:rPr>
              <a:t>the assets of the patient.”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1050" dirty="0" smtClean="0"/>
              <a:t>Maureen </a:t>
            </a:r>
            <a:r>
              <a:rPr lang="en-US" altLang="en-US" sz="1050" dirty="0" err="1"/>
              <a:t>Bisognano</a:t>
            </a:r>
            <a:endParaRPr lang="en-US" altLang="en-US" sz="1050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1050" dirty="0"/>
              <a:t>President and CEO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1050" dirty="0"/>
              <a:t>Institute for Healthcare Improvement</a:t>
            </a:r>
          </a:p>
        </p:txBody>
      </p:sp>
    </p:spTree>
    <p:extLst>
      <p:ext uri="{BB962C8B-B14F-4D97-AF65-F5344CB8AC3E}">
        <p14:creationId xmlns:p14="http://schemas.microsoft.com/office/powerpoint/2010/main" val="2286652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b="1" u="sng" dirty="0"/>
              <a:t>Focusing on safety for the </a:t>
            </a:r>
            <a:r>
              <a:rPr lang="en-US" b="1" u="sng" dirty="0" smtClean="0"/>
              <a:t>patients:</a:t>
            </a:r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b="1" dirty="0" smtClean="0"/>
              <a:t>Generating </a:t>
            </a:r>
            <a:r>
              <a:rPr lang="en-US" b="1" dirty="0" smtClean="0"/>
              <a:t>Ideas for Patient Safety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Ideas</a:t>
            </a:r>
            <a:r>
              <a:rPr lang="en-US" dirty="0"/>
              <a:t>: </a:t>
            </a:r>
            <a:endParaRPr lang="en-US" dirty="0" smtClean="0"/>
          </a:p>
          <a:p>
            <a:r>
              <a:rPr lang="en-US" dirty="0" smtClean="0"/>
              <a:t>Patient </a:t>
            </a:r>
            <a:r>
              <a:rPr lang="en-US" dirty="0"/>
              <a:t>Safety </a:t>
            </a:r>
            <a:r>
              <a:rPr lang="en-US" dirty="0" smtClean="0"/>
              <a:t>as the first</a:t>
            </a:r>
            <a:r>
              <a:rPr lang="en-US" dirty="0" smtClean="0"/>
              <a:t> </a:t>
            </a:r>
            <a:r>
              <a:rPr lang="en-US" dirty="0"/>
              <a:t>topic at staff </a:t>
            </a:r>
            <a:r>
              <a:rPr lang="en-US" dirty="0" smtClean="0"/>
              <a:t>meetings- </a:t>
            </a:r>
          </a:p>
          <a:p>
            <a:pPr marL="457200" lvl="1" indent="0">
              <a:buNone/>
            </a:pPr>
            <a:r>
              <a:rPr lang="en-US" dirty="0" smtClean="0"/>
              <a:t>“</a:t>
            </a:r>
            <a:r>
              <a:rPr lang="en-US" dirty="0"/>
              <a:t>Do you have any concerns about patient safety </a:t>
            </a:r>
            <a:r>
              <a:rPr lang="en-US" dirty="0" smtClean="0"/>
              <a:t>that we </a:t>
            </a:r>
            <a:r>
              <a:rPr lang="en-US" dirty="0"/>
              <a:t>should talk about?”</a:t>
            </a:r>
          </a:p>
          <a:p>
            <a:r>
              <a:rPr lang="en-US" dirty="0" smtClean="0"/>
              <a:t>Record </a:t>
            </a:r>
            <a:r>
              <a:rPr lang="en-US" dirty="0" smtClean="0"/>
              <a:t>“pain points” and patient safety problems for future </a:t>
            </a:r>
            <a:r>
              <a:rPr lang="en-US" dirty="0" smtClean="0"/>
              <a:t>work/</a:t>
            </a:r>
            <a:r>
              <a:rPr lang="en-US" dirty="0" smtClean="0"/>
              <a:t>improvement projects</a:t>
            </a:r>
            <a:r>
              <a:rPr lang="en-US" dirty="0" smtClean="0"/>
              <a:t> </a:t>
            </a:r>
            <a:endParaRPr lang="en-US" dirty="0" smtClean="0"/>
          </a:p>
          <a:p>
            <a:r>
              <a:rPr lang="en-US" dirty="0" smtClean="0"/>
              <a:t>Involve </a:t>
            </a:r>
            <a:r>
              <a:rPr lang="en-US" dirty="0"/>
              <a:t>patients in </a:t>
            </a:r>
            <a:r>
              <a:rPr lang="en-US" dirty="0" smtClean="0"/>
              <a:t>work to improve safety.</a:t>
            </a:r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Example</a:t>
            </a:r>
            <a:r>
              <a:rPr lang="en-US" dirty="0" smtClean="0"/>
              <a:t>: When MAMA discovered that there is no systemic way to track patients who need colonoscopies on a 3 – 5 year schedule.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193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smtClean="0"/>
              <a:t>Tasks for the Coaches</a:t>
            </a:r>
            <a:endParaRPr lang="en-US" sz="2800" b="1" i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Marguerite</a:t>
            </a:r>
            <a:r>
              <a:rPr lang="en-US" dirty="0" smtClean="0"/>
              <a:t> – Where in this process can we get patient input?</a:t>
            </a:r>
          </a:p>
          <a:p>
            <a:r>
              <a:rPr lang="en-US" b="1" dirty="0" smtClean="0"/>
              <a:t>Susan</a:t>
            </a:r>
            <a:r>
              <a:rPr lang="en-US" dirty="0" smtClean="0"/>
              <a:t> – Have we gotten to the step where the patient receives the correct follow-up?</a:t>
            </a:r>
          </a:p>
          <a:p>
            <a:r>
              <a:rPr lang="en-US" b="1" dirty="0" smtClean="0"/>
              <a:t>Sonya</a:t>
            </a:r>
            <a:r>
              <a:rPr lang="en-US" dirty="0" smtClean="0"/>
              <a:t> – What are we measuring to make sure the change is an improvement?</a:t>
            </a:r>
          </a:p>
          <a:p>
            <a:r>
              <a:rPr lang="en-US" b="1" dirty="0" smtClean="0"/>
              <a:t>Lora</a:t>
            </a:r>
            <a:r>
              <a:rPr lang="en-US" dirty="0" smtClean="0"/>
              <a:t> – What can we use to make a run chart?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909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61703"/>
            <a:ext cx="7772400" cy="1304314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Case Study </a:t>
            </a:r>
            <a:br>
              <a:rPr lang="en-US" b="1" u="sng" dirty="0" smtClean="0"/>
            </a:br>
            <a:r>
              <a:rPr lang="en-US" b="1" u="sng" dirty="0" smtClean="0"/>
              <a:t>Atkinson Family Practice</a:t>
            </a:r>
            <a:endParaRPr lang="en-US" b="1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841643"/>
            <a:ext cx="6858000" cy="444357"/>
          </a:xfrm>
        </p:spPr>
        <p:txBody>
          <a:bodyPr>
            <a:normAutofit fontScale="25000" lnSpcReduction="20000"/>
          </a:bodyPr>
          <a:lstStyle/>
          <a:p>
            <a:endParaRPr lang="en-US" dirty="0" smtClean="0"/>
          </a:p>
          <a:p>
            <a:r>
              <a:rPr lang="en-US" sz="9600" dirty="0" smtClean="0"/>
              <a:t>January, 2016</a:t>
            </a:r>
            <a:endParaRPr lang="en-US" sz="9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59" y="2564546"/>
            <a:ext cx="4882651" cy="27871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6199" y="3876267"/>
            <a:ext cx="4927801" cy="2800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244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Meet Karen and Tom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I met Karen and Tom, they had signed up to do an improvement project but had not heard of the Model For Improvement (MFI)</a:t>
            </a:r>
          </a:p>
          <a:p>
            <a:endParaRPr lang="en-US" dirty="0"/>
          </a:p>
          <a:p>
            <a:r>
              <a:rPr lang="en-US" dirty="0" smtClean="0"/>
              <a:t>They did, however, have a project in mind…way too many calls the front desk was taking were from irate patients asking for prescription refills.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9697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From Hunch to </a:t>
            </a:r>
            <a:br>
              <a:rPr lang="en-US" b="1" dirty="0" smtClean="0"/>
            </a:br>
            <a:r>
              <a:rPr lang="en-US" b="1" dirty="0" smtClean="0"/>
              <a:t>Aim Statement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en-US" dirty="0" smtClean="0"/>
              <a:t>Time: 7 min</a:t>
            </a:r>
          </a:p>
          <a:p>
            <a:pPr algn="r"/>
            <a:r>
              <a:rPr lang="en-US" dirty="0" smtClean="0"/>
              <a:t>Cumulative Time: 12 min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7538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They had a hunch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3481"/>
            <a:ext cx="7886700" cy="4351338"/>
          </a:xfrm>
        </p:spPr>
        <p:txBody>
          <a:bodyPr>
            <a:normAutofit/>
          </a:bodyPr>
          <a:lstStyle/>
          <a:p>
            <a:r>
              <a:rPr lang="en-US" b="1" dirty="0" smtClean="0"/>
              <a:t>Tom</a:t>
            </a:r>
            <a:r>
              <a:rPr lang="en-US" dirty="0" smtClean="0"/>
              <a:t> - Patients were calling up “screaming at us” because they needed refills.</a:t>
            </a:r>
          </a:p>
          <a:p>
            <a:r>
              <a:rPr lang="en-US" b="1" dirty="0" smtClean="0"/>
              <a:t>Karen</a:t>
            </a:r>
            <a:r>
              <a:rPr lang="en-US" dirty="0" smtClean="0"/>
              <a:t> – we were staying late to fill up to 30 refills at the end of the day because we had a strict rule of filling within 24 hours. </a:t>
            </a:r>
          </a:p>
          <a:p>
            <a:endParaRPr lang="en-US" sz="800" dirty="0" smtClean="0"/>
          </a:p>
          <a:p>
            <a:pPr marL="0" indent="0" algn="ctr">
              <a:buNone/>
            </a:pPr>
            <a:r>
              <a:rPr lang="en-US" b="1" dirty="0" smtClean="0"/>
              <a:t>Hunch</a:t>
            </a:r>
            <a:r>
              <a:rPr lang="en-US" dirty="0" smtClean="0"/>
              <a:t> – too many patients were calling for re-fills.</a:t>
            </a:r>
          </a:p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Let data guide you </a:t>
            </a:r>
            <a:r>
              <a:rPr lang="en-US" dirty="0" smtClean="0"/>
              <a:t>– Get a baseline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12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3948" y="4507890"/>
            <a:ext cx="1581150" cy="19431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399277" y="4507890"/>
            <a:ext cx="404446" cy="94956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391309" y="4053255"/>
            <a:ext cx="3868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D</a:t>
            </a:r>
          </a:p>
          <a:p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A</a:t>
            </a:r>
          </a:p>
          <a:p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T</a:t>
            </a:r>
          </a:p>
          <a:p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A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240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b="1" dirty="0" smtClean="0"/>
              <a:t>Group Discussion 1 </a:t>
            </a:r>
            <a:r>
              <a:rPr lang="en-US" sz="3200" b="1" dirty="0" smtClean="0"/>
              <a:t>(5 minutes)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0" indent="0">
              <a:buNone/>
            </a:pPr>
            <a:r>
              <a:rPr lang="en-US" i="1" dirty="0" smtClean="0"/>
              <a:t>3 minutes to discuss, 2 to report out</a:t>
            </a:r>
          </a:p>
          <a:p>
            <a:r>
              <a:rPr lang="en-US" i="1" dirty="0" smtClean="0"/>
              <a:t>If </a:t>
            </a:r>
            <a:r>
              <a:rPr lang="en-US" i="1" dirty="0"/>
              <a:t>you have similar issue at your practice, what have you tried to make things better</a:t>
            </a:r>
            <a:r>
              <a:rPr lang="en-US" i="1" dirty="0" smtClean="0"/>
              <a:t>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017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How much Baseline Data?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en-US" dirty="0"/>
              <a:t>Time: </a:t>
            </a:r>
            <a:r>
              <a:rPr lang="en-US" dirty="0" smtClean="0"/>
              <a:t>7 min</a:t>
            </a:r>
          </a:p>
          <a:p>
            <a:pPr algn="r"/>
            <a:r>
              <a:rPr lang="en-US" dirty="0" smtClean="0"/>
              <a:t>Cumulative 19 min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4931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About collecting data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Hint - You </a:t>
            </a:r>
            <a:r>
              <a:rPr lang="en-US" dirty="0"/>
              <a:t>only need a bit of data.  </a:t>
            </a:r>
          </a:p>
          <a:p>
            <a:pPr lvl="1"/>
            <a:r>
              <a:rPr lang="en-US" dirty="0"/>
              <a:t>Perhaps collect data for 1 hour on a Monday morning then for 1 hour on a Wednesday afternoon. </a:t>
            </a:r>
          </a:p>
          <a:p>
            <a:pPr lvl="1"/>
            <a:r>
              <a:rPr lang="en-US" dirty="0"/>
              <a:t>Just collecting data on pen and paper would do.</a:t>
            </a:r>
          </a:p>
          <a:p>
            <a:pPr lvl="1"/>
            <a:r>
              <a:rPr lang="en-US" dirty="0"/>
              <a:t>Project what that means for an average </a:t>
            </a:r>
            <a:r>
              <a:rPr lang="en-US" dirty="0" smtClean="0"/>
              <a:t>day</a:t>
            </a:r>
          </a:p>
          <a:p>
            <a:pPr lvl="1"/>
            <a:endParaRPr lang="en-US" dirty="0"/>
          </a:p>
          <a:p>
            <a:r>
              <a:rPr lang="en-US" dirty="0" smtClean="0"/>
              <a:t>What do you think they found?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15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4469" y="4000500"/>
            <a:ext cx="3050930" cy="235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929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en-US" b="1" dirty="0" smtClean="0"/>
              <a:t>Group Discussion 2 </a:t>
            </a:r>
            <a:r>
              <a:rPr lang="en-US" sz="2800" b="1" dirty="0" smtClean="0"/>
              <a:t>(4 minutes)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2 minutes to discuss, 2 to report out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If you were in their shoes, what data would you collect?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What would you guess the data will tell them?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1055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Getting to Baseline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38242"/>
            <a:ext cx="7886700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Karen tracked (on a piece of paper):</a:t>
            </a:r>
          </a:p>
          <a:p>
            <a:pPr lvl="1"/>
            <a:r>
              <a:rPr lang="en-US" dirty="0" smtClean="0"/>
              <a:t>How many scripts were coming in for each patients</a:t>
            </a:r>
          </a:p>
          <a:p>
            <a:pPr lvl="1"/>
            <a:r>
              <a:rPr lang="en-US" dirty="0" smtClean="0"/>
              <a:t>Was it the same medication versus a brand new script</a:t>
            </a:r>
          </a:p>
          <a:p>
            <a:pPr lvl="1"/>
            <a:r>
              <a:rPr lang="en-US" dirty="0" smtClean="0"/>
              <a:t>Which pharmacy was sending it, how often</a:t>
            </a:r>
          </a:p>
          <a:p>
            <a:pPr lvl="1"/>
            <a:r>
              <a:rPr lang="en-US" dirty="0" smtClean="0"/>
              <a:t>How many times was the request coming from a patient versus how many times was it coming from a pharmacy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17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6296316"/>
              </p:ext>
            </p:extLst>
          </p:nvPr>
        </p:nvGraphicFramePr>
        <p:xfrm>
          <a:off x="1151791" y="4280877"/>
          <a:ext cx="7016268" cy="1381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69378">
                  <a:extLst>
                    <a:ext uri="{9D8B030D-6E8A-4147-A177-3AD203B41FA5}">
                      <a16:colId xmlns="" xmlns:a16="http://schemas.microsoft.com/office/drawing/2014/main" val="4008642701"/>
                    </a:ext>
                  </a:extLst>
                </a:gridCol>
                <a:gridCol w="1169378">
                  <a:extLst>
                    <a:ext uri="{9D8B030D-6E8A-4147-A177-3AD203B41FA5}">
                      <a16:colId xmlns="" xmlns:a16="http://schemas.microsoft.com/office/drawing/2014/main" val="62864593"/>
                    </a:ext>
                  </a:extLst>
                </a:gridCol>
                <a:gridCol w="1169378">
                  <a:extLst>
                    <a:ext uri="{9D8B030D-6E8A-4147-A177-3AD203B41FA5}">
                      <a16:colId xmlns="" xmlns:a16="http://schemas.microsoft.com/office/drawing/2014/main" val="1747252337"/>
                    </a:ext>
                  </a:extLst>
                </a:gridCol>
                <a:gridCol w="1169378">
                  <a:extLst>
                    <a:ext uri="{9D8B030D-6E8A-4147-A177-3AD203B41FA5}">
                      <a16:colId xmlns="" xmlns:a16="http://schemas.microsoft.com/office/drawing/2014/main" val="3759221366"/>
                    </a:ext>
                  </a:extLst>
                </a:gridCol>
                <a:gridCol w="1169378">
                  <a:extLst>
                    <a:ext uri="{9D8B030D-6E8A-4147-A177-3AD203B41FA5}">
                      <a16:colId xmlns="" xmlns:a16="http://schemas.microsoft.com/office/drawing/2014/main" val="1487515642"/>
                    </a:ext>
                  </a:extLst>
                </a:gridCol>
                <a:gridCol w="1169378">
                  <a:extLst>
                    <a:ext uri="{9D8B030D-6E8A-4147-A177-3AD203B41FA5}">
                      <a16:colId xmlns="" xmlns:a16="http://schemas.microsoft.com/office/drawing/2014/main" val="28492596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Pt 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Script 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New?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From Pharmacy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From Patient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09468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Jan</a:t>
                      </a:r>
                      <a:r>
                        <a:rPr lang="en-US" baseline="0" dirty="0" smtClean="0"/>
                        <a:t> 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Joe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ABC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27435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69339487"/>
                  </a:ext>
                </a:extLst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>
          <a:xfrm flipH="1">
            <a:off x="6137034" y="4971757"/>
            <a:ext cx="43962" cy="23739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6271850" y="4971757"/>
            <a:ext cx="43962" cy="23739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6406666" y="4949483"/>
            <a:ext cx="43962" cy="23739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6549542" y="4971757"/>
            <a:ext cx="43962" cy="23739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7506438" y="4971757"/>
            <a:ext cx="43962" cy="23739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5422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Selecting something to improve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en-US" dirty="0" smtClean="0"/>
              <a:t>Time: 10 min</a:t>
            </a:r>
          </a:p>
          <a:p>
            <a:pPr algn="r"/>
            <a:r>
              <a:rPr lang="en-US" dirty="0" smtClean="0"/>
              <a:t>Cumulative 29 min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413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Use a High Level Flow </a:t>
            </a:r>
            <a:r>
              <a:rPr lang="en-US" b="1" dirty="0"/>
              <a:t>C</a:t>
            </a:r>
            <a:r>
              <a:rPr lang="en-US" b="1" dirty="0" smtClean="0"/>
              <a:t>hart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a high level flow chart can help identify what to improve.</a:t>
            </a:r>
          </a:p>
          <a:p>
            <a:r>
              <a:rPr lang="en-US" dirty="0" smtClean="0"/>
              <a:t>Typically, you will want to segment the process flow into 5 – 7 steps. Such as: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19</a:t>
            </a:fld>
            <a:endParaRPr lang="en-US"/>
          </a:p>
        </p:txBody>
      </p:sp>
      <p:pic>
        <p:nvPicPr>
          <p:cNvPr id="5" name="Picture 2" descr="http://www.shawndill.com/images/executive-coaching-shawndi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1329" y="4947834"/>
            <a:ext cx="1921118" cy="1907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lowchart: Process 7"/>
          <p:cNvSpPr/>
          <p:nvPr/>
        </p:nvSpPr>
        <p:spPr>
          <a:xfrm>
            <a:off x="923193" y="4012238"/>
            <a:ext cx="1204546" cy="782515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lowchart: Process 8"/>
          <p:cNvSpPr/>
          <p:nvPr/>
        </p:nvSpPr>
        <p:spPr>
          <a:xfrm>
            <a:off x="2341685" y="4012238"/>
            <a:ext cx="1204546" cy="782515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lowchart: Process 9"/>
          <p:cNvSpPr/>
          <p:nvPr/>
        </p:nvSpPr>
        <p:spPr>
          <a:xfrm>
            <a:off x="3760177" y="4012238"/>
            <a:ext cx="1204546" cy="782515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lowchart: Process 10"/>
          <p:cNvSpPr/>
          <p:nvPr/>
        </p:nvSpPr>
        <p:spPr>
          <a:xfrm>
            <a:off x="5178669" y="4012238"/>
            <a:ext cx="1204546" cy="782515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lowchart: Process 11"/>
          <p:cNvSpPr/>
          <p:nvPr/>
        </p:nvSpPr>
        <p:spPr>
          <a:xfrm>
            <a:off x="6660174" y="4036844"/>
            <a:ext cx="1204546" cy="782515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1733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Select a subset to improve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283319"/>
            <a:ext cx="7886700" cy="2255594"/>
          </a:xfrm>
        </p:spPr>
        <p:txBody>
          <a:bodyPr>
            <a:normAutofit/>
          </a:bodyPr>
          <a:lstStyle/>
          <a:p>
            <a:r>
              <a:rPr lang="en-US" dirty="0" smtClean="0"/>
              <a:t>Much to Tom and Karen’s surprise, the calls were from pharmacies. And, of the pharmacies, mostly from a small local pharmacy not Costco or Walmart.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20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967154" y="1690689"/>
            <a:ext cx="6941527" cy="807121"/>
            <a:chOff x="923193" y="4012238"/>
            <a:chExt cx="6941527" cy="807121"/>
          </a:xfrm>
        </p:grpSpPr>
        <p:sp>
          <p:nvSpPr>
            <p:cNvPr id="7" name="Flowchart: Process 6"/>
            <p:cNvSpPr/>
            <p:nvPr/>
          </p:nvSpPr>
          <p:spPr>
            <a:xfrm>
              <a:off x="923193" y="4012238"/>
              <a:ext cx="1204546" cy="782515"/>
            </a:xfrm>
            <a:prstGeom prst="flowChartProcess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Refill request</a:t>
              </a:r>
              <a:endParaRPr lang="en-US" dirty="0"/>
            </a:p>
          </p:txBody>
        </p:sp>
        <p:sp>
          <p:nvSpPr>
            <p:cNvPr id="8" name="Flowchart: Process 7"/>
            <p:cNvSpPr/>
            <p:nvPr/>
          </p:nvSpPr>
          <p:spPr>
            <a:xfrm>
              <a:off x="2341685" y="4012238"/>
              <a:ext cx="1204546" cy="782515"/>
            </a:xfrm>
            <a:prstGeom prst="flowChartProcess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Still valid?</a:t>
              </a:r>
              <a:endParaRPr lang="en-US" dirty="0"/>
            </a:p>
          </p:txBody>
        </p:sp>
        <p:sp>
          <p:nvSpPr>
            <p:cNvPr id="9" name="Flowchart: Process 8"/>
            <p:cNvSpPr/>
            <p:nvPr/>
          </p:nvSpPr>
          <p:spPr>
            <a:xfrm>
              <a:off x="3760177" y="4012238"/>
              <a:ext cx="1204546" cy="782515"/>
            </a:xfrm>
            <a:prstGeom prst="flowChartProcess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Call/</a:t>
              </a:r>
              <a:r>
                <a:rPr lang="en-US" dirty="0" err="1" smtClean="0"/>
                <a:t>efax</a:t>
              </a:r>
              <a:r>
                <a:rPr lang="en-US" dirty="0" smtClean="0"/>
                <a:t> into Pharmacy</a:t>
              </a:r>
              <a:endParaRPr lang="en-US" dirty="0"/>
            </a:p>
          </p:txBody>
        </p:sp>
        <p:sp>
          <p:nvSpPr>
            <p:cNvPr id="10" name="Flowchart: Process 9"/>
            <p:cNvSpPr/>
            <p:nvPr/>
          </p:nvSpPr>
          <p:spPr>
            <a:xfrm>
              <a:off x="5178669" y="4012238"/>
              <a:ext cx="1204546" cy="782515"/>
            </a:xfrm>
            <a:prstGeom prst="flowChartProcess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Pharm calls Pt to pickup</a:t>
              </a:r>
              <a:endParaRPr lang="en-US" dirty="0"/>
            </a:p>
          </p:txBody>
        </p:sp>
        <p:sp>
          <p:nvSpPr>
            <p:cNvPr id="11" name="Flowchart: Process 10"/>
            <p:cNvSpPr/>
            <p:nvPr/>
          </p:nvSpPr>
          <p:spPr>
            <a:xfrm>
              <a:off x="6660174" y="4036844"/>
              <a:ext cx="1204546" cy="782515"/>
            </a:xfrm>
            <a:prstGeom prst="flowChartProcess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Patient picks up Rx</a:t>
              </a:r>
              <a:endParaRPr lang="en-US" dirty="0"/>
            </a:p>
          </p:txBody>
        </p:sp>
      </p:grpSp>
      <p:sp>
        <p:nvSpPr>
          <p:cNvPr id="12" name="Up Arrow Callout 11"/>
          <p:cNvSpPr/>
          <p:nvPr/>
        </p:nvSpPr>
        <p:spPr>
          <a:xfrm>
            <a:off x="935647" y="2365773"/>
            <a:ext cx="1385521" cy="1432994"/>
          </a:xfrm>
          <a:prstGeom prst="upArrowCallou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Contact the small pharmacy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36681" y="2890572"/>
            <a:ext cx="5679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particular example is using different colors for different participants in the process.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8476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57201" y="0"/>
            <a:ext cx="8340436" cy="632011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701" y="6248400"/>
            <a:ext cx="88083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prstClr val="black"/>
                </a:solidFill>
              </a:rPr>
              <a:t>Source:  http://www.rch.org.au/uploadedImages/Main/Content/quality/Washington%20Monument.jpg</a:t>
            </a:r>
            <a:endParaRPr lang="en-US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9266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22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6" y="254977"/>
            <a:ext cx="9144792" cy="6172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0008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en-US" b="1" dirty="0" smtClean="0"/>
              <a:t>Group Discussion 3 </a:t>
            </a:r>
            <a:r>
              <a:rPr lang="en-US" sz="2800" b="1" dirty="0" smtClean="0"/>
              <a:t>(7 minutes)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could we include patients somewhere?</a:t>
            </a:r>
          </a:p>
          <a:p>
            <a:pPr marL="0" indent="0">
              <a:buNone/>
            </a:pPr>
            <a:r>
              <a:rPr lang="en-US" dirty="0" smtClean="0"/>
              <a:t>How would you pick an area to improve?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23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910005" y="3283966"/>
            <a:ext cx="1204546" cy="782515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lowchart: Process 5"/>
          <p:cNvSpPr/>
          <p:nvPr/>
        </p:nvSpPr>
        <p:spPr>
          <a:xfrm>
            <a:off x="2328497" y="3283966"/>
            <a:ext cx="1204546" cy="782515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lowchart: Process 6"/>
          <p:cNvSpPr/>
          <p:nvPr/>
        </p:nvSpPr>
        <p:spPr>
          <a:xfrm>
            <a:off x="3746989" y="3283966"/>
            <a:ext cx="1204546" cy="782515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lowchart: Process 7"/>
          <p:cNvSpPr/>
          <p:nvPr/>
        </p:nvSpPr>
        <p:spPr>
          <a:xfrm>
            <a:off x="5165481" y="3283966"/>
            <a:ext cx="1204546" cy="782515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lowchart: Process 8"/>
          <p:cNvSpPr/>
          <p:nvPr/>
        </p:nvSpPr>
        <p:spPr>
          <a:xfrm>
            <a:off x="6646986" y="3308572"/>
            <a:ext cx="1204546" cy="782515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67483" y="1728560"/>
            <a:ext cx="73635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Use the 5 boxes below to sketch a high level work flow from Refill Request to Patient picks up Rx. Hint- some steps are outside the primary care practice.</a:t>
            </a:r>
          </a:p>
          <a:p>
            <a:r>
              <a:rPr lang="en-US" dirty="0" smtClean="0"/>
              <a:t>5 minutes to work on process flow, 2 minutes to report out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7983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Using the Model for Improvement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en-US" dirty="0" smtClean="0"/>
              <a:t>Time: 20 min</a:t>
            </a:r>
          </a:p>
          <a:p>
            <a:pPr algn="r"/>
            <a:r>
              <a:rPr lang="en-US" dirty="0"/>
              <a:t>Cumulative </a:t>
            </a:r>
            <a:r>
              <a:rPr lang="en-US" dirty="0" smtClean="0"/>
              <a:t>59 </a:t>
            </a:r>
            <a:r>
              <a:rPr lang="en-US" dirty="0"/>
              <a:t>min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1028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Using the </a:t>
            </a:r>
            <a:r>
              <a:rPr lang="en-US" b="1" dirty="0" smtClean="0"/>
              <a:t>Model for Improvement Framework (MFI)</a:t>
            </a:r>
            <a:endParaRPr lang="en-US" b="1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25</a:t>
            </a:fld>
            <a:endParaRPr lang="en-US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21772" y="1690689"/>
            <a:ext cx="3604432" cy="4532879"/>
            <a:chOff x="4308409" y="1371600"/>
            <a:chExt cx="3939990" cy="5327635"/>
          </a:xfrm>
        </p:grpSpPr>
        <p:pic>
          <p:nvPicPr>
            <p:cNvPr id="5" name="Picture 4" descr="http://www.ihi.org/knowledge/PublishingImages/ModelforImprovement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2904" y="1371600"/>
              <a:ext cx="2289784" cy="487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10"/>
            <p:cNvSpPr txBox="1">
              <a:spLocks noChangeArrowheads="1"/>
            </p:cNvSpPr>
            <p:nvPr/>
          </p:nvSpPr>
          <p:spPr bwMode="auto">
            <a:xfrm>
              <a:off x="4719045" y="6400800"/>
              <a:ext cx="3529354" cy="2984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50"/>
                <a:t>Developed by: Associates in Process Improvement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308409" y="5106096"/>
              <a:ext cx="1388823" cy="54260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  <a:latin typeface="Arial" charset="0"/>
                  <a:cs typeface="Arial" charset="0"/>
                </a:rPr>
                <a:t>PDSA =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908502" y="1706511"/>
            <a:ext cx="5235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Answer what are we improving, how much, by when.</a:t>
            </a:r>
          </a:p>
          <a:p>
            <a:r>
              <a:rPr lang="en-US" i="1" dirty="0" smtClean="0"/>
              <a:t>To increase/decrease XXX by ZZ% by YY date.</a:t>
            </a:r>
            <a:endParaRPr lang="en-US" i="1" dirty="0"/>
          </a:p>
        </p:txBody>
      </p:sp>
      <p:sp>
        <p:nvSpPr>
          <p:cNvPr id="9" name="TextBox 8"/>
          <p:cNvSpPr txBox="1"/>
          <p:nvPr/>
        </p:nvSpPr>
        <p:spPr>
          <a:xfrm>
            <a:off x="3908502" y="2445175"/>
            <a:ext cx="49464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Sample measurement 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</a:t>
            </a:r>
            <a:r>
              <a:rPr lang="en-US" u="sng" dirty="0" smtClean="0"/>
              <a:t>Number of XXX</a:t>
            </a:r>
          </a:p>
          <a:p>
            <a:r>
              <a:rPr lang="en-US" dirty="0"/>
              <a:t> </a:t>
            </a:r>
            <a:r>
              <a:rPr lang="en-US" dirty="0" smtClean="0"/>
              <a:t>            Total number of XXX</a:t>
            </a:r>
            <a:endParaRPr lang="en-US" dirty="0"/>
          </a:p>
        </p:txBody>
      </p:sp>
      <p:sp>
        <p:nvSpPr>
          <p:cNvPr id="10" name="Left Arrow 9"/>
          <p:cNvSpPr/>
          <p:nvPr/>
        </p:nvSpPr>
        <p:spPr>
          <a:xfrm>
            <a:off x="3826204" y="4848418"/>
            <a:ext cx="696191" cy="381005"/>
          </a:xfrm>
          <a:prstGeom prst="lef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01611" y="4868087"/>
            <a:ext cx="4592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</a:t>
            </a:r>
            <a:r>
              <a:rPr lang="en-US" dirty="0" smtClean="0"/>
              <a:t>Plan-Do-Study-Act (PDSA) </a:t>
            </a:r>
            <a:r>
              <a:rPr lang="en-US" dirty="0"/>
              <a:t>form can be used when you get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08502" y="3460838"/>
            <a:ext cx="4946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Team to provide test ideas.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0737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</a:t>
            </a:r>
            <a:r>
              <a:rPr lang="en-US" b="1" dirty="0" smtClean="0"/>
              <a:t>he three MFI questions</a:t>
            </a:r>
            <a:endParaRPr lang="en-US" b="1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26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93509" y="1648325"/>
            <a:ext cx="3164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 smtClean="0"/>
          </a:p>
          <a:p>
            <a:endParaRPr lang="en-US" sz="2400" b="1" dirty="0"/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5789794"/>
              </p:ext>
            </p:extLst>
          </p:nvPr>
        </p:nvGraphicFramePr>
        <p:xfrm>
          <a:off x="628650" y="1690689"/>
          <a:ext cx="8158122" cy="4328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079061">
                  <a:extLst>
                    <a:ext uri="{9D8B030D-6E8A-4147-A177-3AD203B41FA5}">
                      <a16:colId xmlns="" xmlns:a16="http://schemas.microsoft.com/office/drawing/2014/main" val="3097189824"/>
                    </a:ext>
                  </a:extLst>
                </a:gridCol>
                <a:gridCol w="4079061">
                  <a:extLst>
                    <a:ext uri="{9D8B030D-6E8A-4147-A177-3AD203B41FA5}">
                      <a16:colId xmlns="" xmlns:a16="http://schemas.microsoft.com/office/drawing/2014/main" val="2211398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MFI questions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Sample answers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72900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1. What are we trying to accomplish?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Aim Statement </a:t>
                      </a:r>
                      <a:r>
                        <a:rPr lang="en-US" sz="2000" dirty="0" smtClean="0"/>
                        <a:t>- Decrease duplicate Rx refill requests (calls/</a:t>
                      </a:r>
                      <a:r>
                        <a:rPr lang="en-US" sz="2000" dirty="0" err="1" smtClean="0"/>
                        <a:t>efaxes</a:t>
                      </a:r>
                      <a:r>
                        <a:rPr lang="en-US" sz="2000" dirty="0" smtClean="0"/>
                        <a:t>) by 50% by XX/XX/XXXX.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81966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2. How will we know</a:t>
                      </a:r>
                    </a:p>
                    <a:p>
                      <a:r>
                        <a:rPr lang="en-US" sz="2000" b="1" dirty="0" smtClean="0"/>
                        <a:t>that a change is an</a:t>
                      </a:r>
                    </a:p>
                    <a:p>
                      <a:r>
                        <a:rPr lang="en-US" sz="2000" b="1" dirty="0" smtClean="0"/>
                        <a:t>improvement?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Measurement </a:t>
                      </a:r>
                    </a:p>
                    <a:p>
                      <a:r>
                        <a:rPr lang="en-US" sz="2000" dirty="0" smtClean="0"/>
                        <a:t>Number of Calls/Faxes per unique refill</a:t>
                      </a:r>
                    </a:p>
                    <a:p>
                      <a:r>
                        <a:rPr lang="en-US" sz="2000" dirty="0" smtClean="0"/>
                        <a:t>     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30292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3. What changes can</a:t>
                      </a:r>
                    </a:p>
                    <a:p>
                      <a:r>
                        <a:rPr lang="en-US" sz="2000" b="1" dirty="0" smtClean="0"/>
                        <a:t>we make that will</a:t>
                      </a:r>
                    </a:p>
                    <a:p>
                      <a:r>
                        <a:rPr lang="en-US" sz="2000" b="1" dirty="0" smtClean="0"/>
                        <a:t>result in an improvement? 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Team to provide </a:t>
                      </a:r>
                      <a:r>
                        <a:rPr lang="en-US" sz="2000" b="1" dirty="0" smtClean="0"/>
                        <a:t>test ideas</a:t>
                      </a:r>
                      <a:r>
                        <a:rPr lang="en-US" sz="2000" dirty="0" smtClean="0"/>
                        <a:t>.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97858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38323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17"/>
          <p:cNvSpPr>
            <a:spLocks noGrp="1" noChangeArrowheads="1"/>
          </p:cNvSpPr>
          <p:nvPr>
            <p:ph type="title"/>
          </p:nvPr>
        </p:nvSpPr>
        <p:spPr>
          <a:xfrm>
            <a:off x="381000" y="106363"/>
            <a:ext cx="7897813" cy="1341437"/>
          </a:xfrm>
        </p:spPr>
        <p:txBody>
          <a:bodyPr>
            <a:normAutofit/>
          </a:bodyPr>
          <a:lstStyle/>
          <a:p>
            <a:pPr eaLnBrk="1" hangingPunct="1"/>
            <a:r>
              <a:rPr lang="en-US" b="1" dirty="0" smtClean="0"/>
              <a:t>The PDSA Cycle for</a:t>
            </a:r>
            <a:br>
              <a:rPr lang="en-US" b="1" dirty="0" smtClean="0"/>
            </a:br>
            <a:r>
              <a:rPr lang="en-US" b="1" dirty="0" smtClean="0"/>
              <a:t>Learning and Improvement</a:t>
            </a:r>
          </a:p>
        </p:txBody>
      </p:sp>
      <p:sp>
        <p:nvSpPr>
          <p:cNvPr id="63490" name="Slide Number Placeholder 1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519149D-8BC6-4103-AA5B-F72270F23249}" type="slidenum">
              <a:rPr lang="en-US" altLang="en-US" smtClean="0">
                <a:latin typeface="Arial" charset="0"/>
                <a:cs typeface="Arial" charset="0"/>
              </a:rPr>
              <a:pPr/>
              <a:t>27</a:t>
            </a:fld>
            <a:endParaRPr lang="en-US" altLang="en-US" smtClean="0">
              <a:latin typeface="Arial" charset="0"/>
              <a:cs typeface="Arial" charset="0"/>
            </a:endParaRPr>
          </a:p>
        </p:txBody>
      </p:sp>
      <p:sp>
        <p:nvSpPr>
          <p:cNvPr id="63491" name="Oval 19"/>
          <p:cNvSpPr>
            <a:spLocks noChangeArrowheads="1"/>
          </p:cNvSpPr>
          <p:nvPr/>
        </p:nvSpPr>
        <p:spPr bwMode="auto">
          <a:xfrm>
            <a:off x="2317750" y="1720850"/>
            <a:ext cx="4838700" cy="4402138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63492" name="Line 3"/>
          <p:cNvSpPr>
            <a:spLocks noChangeShapeType="1"/>
          </p:cNvSpPr>
          <p:nvPr/>
        </p:nvSpPr>
        <p:spPr bwMode="auto">
          <a:xfrm>
            <a:off x="4592638" y="1641475"/>
            <a:ext cx="0" cy="41640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493" name="Line 4"/>
          <p:cNvSpPr>
            <a:spLocks noChangeShapeType="1"/>
          </p:cNvSpPr>
          <p:nvPr/>
        </p:nvSpPr>
        <p:spPr bwMode="auto">
          <a:xfrm>
            <a:off x="2417763" y="3756025"/>
            <a:ext cx="441642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AutoShape 5"/>
          <p:cNvSpPr>
            <a:spLocks noChangeArrowheads="1"/>
          </p:cNvSpPr>
          <p:nvPr/>
        </p:nvSpPr>
        <p:spPr bwMode="auto">
          <a:xfrm>
            <a:off x="4373563" y="1533525"/>
            <a:ext cx="658812" cy="387350"/>
          </a:xfrm>
          <a:prstGeom prst="rightArrow">
            <a:avLst>
              <a:gd name="adj1" fmla="val 50000"/>
              <a:gd name="adj2" fmla="val 85049"/>
            </a:avLst>
          </a:prstGeom>
          <a:solidFill>
            <a:srgbClr val="97B49D"/>
          </a:solidFill>
          <a:ln w="1270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dist="107763" dir="2700000" algn="ctr" rotWithShape="0">
              <a:schemeClr val="bg1">
                <a:lumMod val="75000"/>
              </a:schemeClr>
            </a:outerShdw>
          </a:effectLst>
        </p:spPr>
        <p:txBody>
          <a:bodyPr wrap="none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4" name="AutoShape 6"/>
          <p:cNvSpPr>
            <a:spLocks noChangeArrowheads="1"/>
          </p:cNvSpPr>
          <p:nvPr/>
        </p:nvSpPr>
        <p:spPr bwMode="auto">
          <a:xfrm>
            <a:off x="4294188" y="5861050"/>
            <a:ext cx="657225" cy="387350"/>
          </a:xfrm>
          <a:prstGeom prst="leftArrow">
            <a:avLst>
              <a:gd name="adj1" fmla="val 50000"/>
              <a:gd name="adj2" fmla="val 84828"/>
            </a:avLst>
          </a:prstGeom>
          <a:solidFill>
            <a:srgbClr val="97B49D"/>
          </a:solidFill>
          <a:ln w="1270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dist="107763" dir="2700000" algn="ctr" rotWithShape="0">
              <a:schemeClr val="bg1">
                <a:lumMod val="75000"/>
              </a:schemeClr>
            </a:outerShdw>
          </a:effectLst>
        </p:spPr>
        <p:txBody>
          <a:bodyPr wrap="none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5" name="AutoShape 7"/>
          <p:cNvSpPr>
            <a:spLocks noChangeArrowheads="1"/>
          </p:cNvSpPr>
          <p:nvPr/>
        </p:nvSpPr>
        <p:spPr bwMode="auto">
          <a:xfrm>
            <a:off x="6881813" y="3527425"/>
            <a:ext cx="433387" cy="587375"/>
          </a:xfrm>
          <a:prstGeom prst="downArrow">
            <a:avLst>
              <a:gd name="adj1" fmla="val 50000"/>
              <a:gd name="adj2" fmla="val 67772"/>
            </a:avLst>
          </a:prstGeom>
          <a:solidFill>
            <a:srgbClr val="97B49D"/>
          </a:solidFill>
          <a:ln w="1270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dist="107763" dir="2700000" algn="ctr" rotWithShape="0">
              <a:schemeClr val="bg1">
                <a:lumMod val="75000"/>
              </a:schemeClr>
            </a:outerShdw>
          </a:effectLst>
        </p:spPr>
        <p:txBody>
          <a:bodyPr wrap="none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6" name="AutoShape 8"/>
          <p:cNvSpPr>
            <a:spLocks noChangeArrowheads="1"/>
          </p:cNvSpPr>
          <p:nvPr/>
        </p:nvSpPr>
        <p:spPr bwMode="auto">
          <a:xfrm>
            <a:off x="2133600" y="3452813"/>
            <a:ext cx="433388" cy="588962"/>
          </a:xfrm>
          <a:prstGeom prst="upArrow">
            <a:avLst>
              <a:gd name="adj1" fmla="val 50000"/>
              <a:gd name="adj2" fmla="val 67942"/>
            </a:avLst>
          </a:prstGeom>
          <a:solidFill>
            <a:srgbClr val="97B49D"/>
          </a:solidFill>
          <a:ln w="1270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dist="107763" dir="2700000" algn="ctr" rotWithShape="0">
              <a:schemeClr val="bg1">
                <a:lumMod val="75000"/>
              </a:schemeClr>
            </a:outerShdw>
          </a:effectLst>
        </p:spPr>
        <p:txBody>
          <a:bodyPr wrap="none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3498" name="Rectangle 26"/>
          <p:cNvSpPr>
            <a:spLocks noChangeArrowheads="1"/>
          </p:cNvSpPr>
          <p:nvPr/>
        </p:nvSpPr>
        <p:spPr bwMode="auto">
          <a:xfrm>
            <a:off x="3581400" y="1981200"/>
            <a:ext cx="7667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800"/>
              <a:t>Act</a:t>
            </a:r>
          </a:p>
        </p:txBody>
      </p:sp>
      <p:sp>
        <p:nvSpPr>
          <p:cNvPr id="63499" name="Rectangle 27"/>
          <p:cNvSpPr>
            <a:spLocks noChangeArrowheads="1"/>
          </p:cNvSpPr>
          <p:nvPr/>
        </p:nvSpPr>
        <p:spPr bwMode="auto">
          <a:xfrm>
            <a:off x="1371600" y="2438400"/>
            <a:ext cx="32131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marL="231775" indent="-231775" algn="r" eaLnBrk="0" hangingPunct="0"/>
            <a:r>
              <a:rPr lang="en-US" sz="1600"/>
              <a:t>Adapt? </a:t>
            </a:r>
          </a:p>
          <a:p>
            <a:pPr marL="231775" indent="-231775" algn="r" eaLnBrk="0" hangingPunct="0"/>
            <a:r>
              <a:rPr lang="en-US" sz="1600"/>
              <a:t>Adopt? </a:t>
            </a:r>
          </a:p>
          <a:p>
            <a:pPr marL="231775" indent="-231775" algn="r" eaLnBrk="0" hangingPunct="0"/>
            <a:r>
              <a:rPr lang="en-US" sz="1600"/>
              <a:t>Abandon? </a:t>
            </a:r>
          </a:p>
          <a:p>
            <a:pPr marL="231775" indent="-231775" algn="r" eaLnBrk="0" hangingPunct="0"/>
            <a:r>
              <a:rPr lang="en-US" sz="1600">
                <a:solidFill>
                  <a:srgbClr val="97B49D"/>
                </a:solidFill>
              </a:rPr>
              <a:t>What’s the</a:t>
            </a:r>
          </a:p>
          <a:p>
            <a:pPr marL="231775" indent="-231775" algn="r" eaLnBrk="0" hangingPunct="0"/>
            <a:r>
              <a:rPr lang="en-US" sz="1600">
                <a:solidFill>
                  <a:srgbClr val="97B49D"/>
                </a:solidFill>
              </a:rPr>
              <a:t>next cycle?</a:t>
            </a:r>
          </a:p>
        </p:txBody>
      </p:sp>
      <p:sp>
        <p:nvSpPr>
          <p:cNvPr id="63500" name="Rectangle 28"/>
          <p:cNvSpPr>
            <a:spLocks noChangeArrowheads="1"/>
          </p:cNvSpPr>
          <p:nvPr/>
        </p:nvSpPr>
        <p:spPr bwMode="auto">
          <a:xfrm>
            <a:off x="4826000" y="1981200"/>
            <a:ext cx="9445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800"/>
              <a:t>Plan</a:t>
            </a:r>
          </a:p>
        </p:txBody>
      </p:sp>
      <p:sp>
        <p:nvSpPr>
          <p:cNvPr id="63501" name="Rectangle 29"/>
          <p:cNvSpPr>
            <a:spLocks noChangeArrowheads="1"/>
          </p:cNvSpPr>
          <p:nvPr/>
        </p:nvSpPr>
        <p:spPr bwMode="auto">
          <a:xfrm>
            <a:off x="4535488" y="2438400"/>
            <a:ext cx="2608262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marL="231775" indent="-231775" eaLnBrk="0" hangingPunct="0"/>
            <a:r>
              <a:rPr lang="en-US" sz="1600"/>
              <a:t>Objective Questions</a:t>
            </a:r>
          </a:p>
          <a:p>
            <a:pPr marL="231775" indent="-231775" eaLnBrk="0" hangingPunct="0"/>
            <a:r>
              <a:rPr lang="en-US" sz="1600"/>
              <a:t>&amp; </a:t>
            </a:r>
            <a:r>
              <a:rPr lang="en-US" sz="1600">
                <a:solidFill>
                  <a:srgbClr val="97B49D"/>
                </a:solidFill>
              </a:rPr>
              <a:t>predictions</a:t>
            </a:r>
            <a:r>
              <a:rPr lang="en-US" sz="1600">
                <a:solidFill>
                  <a:srgbClr val="FF0000"/>
                </a:solidFill>
              </a:rPr>
              <a:t> </a:t>
            </a:r>
            <a:r>
              <a:rPr lang="en-US" sz="1600"/>
              <a:t>(why).</a:t>
            </a:r>
          </a:p>
          <a:p>
            <a:pPr marL="231775" indent="-231775" eaLnBrk="0" hangingPunct="0"/>
            <a:r>
              <a:rPr lang="en-US" sz="1600"/>
              <a:t>Plan to carry out cycle</a:t>
            </a:r>
          </a:p>
          <a:p>
            <a:pPr marL="231775" indent="-231775" eaLnBrk="0" hangingPunct="0"/>
            <a:r>
              <a:rPr lang="en-US" sz="1600"/>
              <a:t>(who/what/where/when). </a:t>
            </a:r>
          </a:p>
          <a:p>
            <a:pPr marL="231775" indent="-231775" eaLnBrk="0" hangingPunct="0"/>
            <a:r>
              <a:rPr lang="en-US" sz="1600">
                <a:solidFill>
                  <a:srgbClr val="97B49D"/>
                </a:solidFill>
              </a:rPr>
              <a:t>Next cycle?</a:t>
            </a:r>
          </a:p>
        </p:txBody>
      </p:sp>
      <p:sp>
        <p:nvSpPr>
          <p:cNvPr id="63502" name="Rectangle 30"/>
          <p:cNvSpPr>
            <a:spLocks noChangeArrowheads="1"/>
          </p:cNvSpPr>
          <p:nvPr/>
        </p:nvSpPr>
        <p:spPr bwMode="auto">
          <a:xfrm>
            <a:off x="3048000" y="3763963"/>
            <a:ext cx="11842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800"/>
              <a:t>Study</a:t>
            </a:r>
          </a:p>
        </p:txBody>
      </p:sp>
      <p:sp>
        <p:nvSpPr>
          <p:cNvPr id="63503" name="Rectangle 31"/>
          <p:cNvSpPr>
            <a:spLocks noChangeArrowheads="1"/>
          </p:cNvSpPr>
          <p:nvPr/>
        </p:nvSpPr>
        <p:spPr bwMode="auto">
          <a:xfrm>
            <a:off x="5141913" y="3773488"/>
            <a:ext cx="6651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800"/>
              <a:t>Do</a:t>
            </a:r>
          </a:p>
        </p:txBody>
      </p:sp>
      <p:grpSp>
        <p:nvGrpSpPr>
          <p:cNvPr id="63504" name="Group 32"/>
          <p:cNvGrpSpPr>
            <a:grpSpLocks/>
          </p:cNvGrpSpPr>
          <p:nvPr/>
        </p:nvGrpSpPr>
        <p:grpSpPr bwMode="auto">
          <a:xfrm>
            <a:off x="2246313" y="4211638"/>
            <a:ext cx="4483100" cy="1570037"/>
            <a:chOff x="2018043" y="3973513"/>
            <a:chExt cx="4483108" cy="1570303"/>
          </a:xfrm>
        </p:grpSpPr>
        <p:sp>
          <p:nvSpPr>
            <p:cNvPr id="63506" name="Rectangle 34"/>
            <p:cNvSpPr>
              <a:spLocks noChangeArrowheads="1"/>
            </p:cNvSpPr>
            <p:nvPr/>
          </p:nvSpPr>
          <p:spPr bwMode="auto">
            <a:xfrm>
              <a:off x="2018043" y="3973513"/>
              <a:ext cx="2395207" cy="15703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algn="r" eaLnBrk="0" hangingPunct="0"/>
              <a:r>
                <a:rPr lang="en-US" sz="1600"/>
                <a:t> Complete the</a:t>
              </a:r>
            </a:p>
            <a:p>
              <a:pPr algn="r" eaLnBrk="0" hangingPunct="0"/>
              <a:r>
                <a:rPr lang="en-US" sz="1600"/>
                <a:t>   analysis of the data.</a:t>
              </a:r>
            </a:p>
            <a:p>
              <a:pPr marL="158750" lvl="1" indent="131763" algn="r" eaLnBrk="0" hangingPunct="0"/>
              <a:r>
                <a:rPr lang="en-US" sz="1600"/>
                <a:t>Compare data to</a:t>
              </a:r>
            </a:p>
            <a:p>
              <a:pPr marL="158750" lvl="1" indent="131763" algn="r" eaLnBrk="0" hangingPunct="0"/>
              <a:r>
                <a:rPr lang="en-US" sz="1600">
                  <a:solidFill>
                    <a:srgbClr val="97B49D"/>
                  </a:solidFill>
                </a:rPr>
                <a:t>Predictions.</a:t>
              </a:r>
            </a:p>
            <a:p>
              <a:pPr marL="449263" lvl="2" indent="133350" algn="r" eaLnBrk="0" hangingPunct="0"/>
              <a:r>
                <a:rPr lang="en-US" sz="1600"/>
                <a:t>Summarize what</a:t>
              </a:r>
            </a:p>
            <a:p>
              <a:pPr marL="449263" lvl="2" indent="133350" algn="r" eaLnBrk="0" hangingPunct="0"/>
              <a:r>
                <a:rPr lang="en-US" sz="1600"/>
                <a:t>   was</a:t>
              </a:r>
              <a:r>
                <a:rPr lang="en-US" sz="1600">
                  <a:solidFill>
                    <a:srgbClr val="97B49D"/>
                  </a:solidFill>
                </a:rPr>
                <a:t> learned.</a:t>
              </a:r>
            </a:p>
          </p:txBody>
        </p:sp>
        <p:sp>
          <p:nvSpPr>
            <p:cNvPr id="63507" name="Rectangle 35"/>
            <p:cNvSpPr>
              <a:spLocks noChangeArrowheads="1"/>
            </p:cNvSpPr>
            <p:nvPr/>
          </p:nvSpPr>
          <p:spPr bwMode="auto">
            <a:xfrm>
              <a:off x="4332288" y="3973513"/>
              <a:ext cx="2168863" cy="157030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marL="231775" indent="-231775" eaLnBrk="0" hangingPunct="0"/>
              <a:r>
                <a:rPr lang="en-US" sz="1600"/>
                <a:t>Carry out the plan</a:t>
              </a:r>
            </a:p>
            <a:p>
              <a:pPr marL="231775" indent="-231775" eaLnBrk="0" hangingPunct="0"/>
              <a:r>
                <a:rPr lang="en-US" sz="1600">
                  <a:solidFill>
                    <a:srgbClr val="97B49D"/>
                  </a:solidFill>
                </a:rPr>
                <a:t>(on a small scale).</a:t>
              </a:r>
              <a:r>
                <a:rPr lang="en-US" sz="1600">
                  <a:solidFill>
                    <a:srgbClr val="FF0000"/>
                  </a:solidFill>
                </a:rPr>
                <a:t> </a:t>
              </a:r>
            </a:p>
            <a:p>
              <a:pPr marL="231775" indent="-231775" eaLnBrk="0" hangingPunct="0"/>
              <a:r>
                <a:rPr lang="en-US" sz="1600"/>
                <a:t>Document problems</a:t>
              </a:r>
            </a:p>
            <a:p>
              <a:pPr marL="231775" indent="-231775" eaLnBrk="0" hangingPunct="0"/>
              <a:r>
                <a:rPr lang="en-US" sz="1600"/>
                <a:t>and</a:t>
              </a:r>
              <a:r>
                <a:rPr lang="en-US" sz="1600">
                  <a:solidFill>
                    <a:srgbClr val="97B49D"/>
                  </a:solidFill>
                </a:rPr>
                <a:t> unexpected</a:t>
              </a:r>
            </a:p>
            <a:p>
              <a:pPr marL="231775" indent="-231775" eaLnBrk="0" hangingPunct="0"/>
              <a:r>
                <a:rPr lang="en-US" sz="1600">
                  <a:solidFill>
                    <a:srgbClr val="97B49D"/>
                  </a:solidFill>
                </a:rPr>
                <a:t>observations.</a:t>
              </a:r>
            </a:p>
            <a:p>
              <a:pPr marL="231775" indent="-231775" eaLnBrk="0" hangingPunct="0"/>
              <a:r>
                <a:rPr lang="en-US" sz="1600"/>
                <a:t>Begin analysis.</a:t>
              </a:r>
            </a:p>
          </p:txBody>
        </p:sp>
      </p:grpSp>
      <p:sp>
        <p:nvSpPr>
          <p:cNvPr id="63505" name="Text Box 13"/>
          <p:cNvSpPr txBox="1">
            <a:spLocks noChangeArrowheads="1"/>
          </p:cNvSpPr>
          <p:nvPr/>
        </p:nvSpPr>
        <p:spPr bwMode="auto">
          <a:xfrm>
            <a:off x="2738438" y="6473825"/>
            <a:ext cx="43259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400" b="0"/>
              <a:t>W.E. Deming referred to this as the Shewhart Cycle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7578786"/>
      </p:ext>
    </p:extLst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948158" y="341759"/>
            <a:ext cx="7323884" cy="857250"/>
          </a:xfrm>
          <a:noFill/>
        </p:spPr>
        <p:txBody>
          <a:bodyPr vert="horz" lIns="69056" tIns="34529" rIns="69056" bIns="34529" rtlCol="0" anchor="ctr">
            <a:normAutofit/>
          </a:bodyPr>
          <a:lstStyle/>
          <a:p>
            <a:pPr eaLnBrk="1" hangingPunct="1"/>
            <a:r>
              <a:rPr lang="en-US" b="1" dirty="0"/>
              <a:t>Repeated Use of the PDSA Cycle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28</a:t>
            </a:fld>
            <a:endParaRPr lang="en-US" altLang="en-US"/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043796" y="4273153"/>
            <a:ext cx="1214438" cy="900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9056" tIns="34529" rIns="69056" bIns="34529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99"/>
                </a:solidFill>
              </a:rPr>
              <a:t>Hunches Theories Ideas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6682225" y="1616560"/>
            <a:ext cx="1828800" cy="900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9056" tIns="34529" rIns="69056" bIns="34529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99"/>
                </a:solidFill>
              </a:rPr>
              <a:t>Changes That Result in Improvement</a:t>
            </a:r>
            <a:endParaRPr lang="en-US" sz="1500" dirty="0">
              <a:solidFill>
                <a:srgbClr val="000099"/>
              </a:solidFill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667000" y="4229100"/>
            <a:ext cx="628650" cy="625079"/>
            <a:chOff x="1407" y="2880"/>
            <a:chExt cx="528" cy="525"/>
          </a:xfrm>
        </p:grpSpPr>
        <p:grpSp>
          <p:nvGrpSpPr>
            <p:cNvPr id="22571" name="Group 6"/>
            <p:cNvGrpSpPr>
              <a:grpSpLocks/>
            </p:cNvGrpSpPr>
            <p:nvPr/>
          </p:nvGrpSpPr>
          <p:grpSpPr bwMode="auto">
            <a:xfrm>
              <a:off x="1407" y="2880"/>
              <a:ext cx="528" cy="525"/>
              <a:chOff x="1407" y="2880"/>
              <a:chExt cx="528" cy="525"/>
            </a:xfrm>
          </p:grpSpPr>
          <p:sp>
            <p:nvSpPr>
              <p:cNvPr id="22576" name="Oval 7"/>
              <p:cNvSpPr>
                <a:spLocks noChangeArrowheads="1"/>
              </p:cNvSpPr>
              <p:nvPr/>
            </p:nvSpPr>
            <p:spPr bwMode="auto">
              <a:xfrm>
                <a:off x="1411" y="2884"/>
                <a:ext cx="520" cy="520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577" name="Line 8"/>
              <p:cNvSpPr>
                <a:spLocks noChangeShapeType="1"/>
              </p:cNvSpPr>
              <p:nvPr/>
            </p:nvSpPr>
            <p:spPr bwMode="auto">
              <a:xfrm>
                <a:off x="1407" y="3144"/>
                <a:ext cx="52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578" name="Line 9"/>
              <p:cNvSpPr>
                <a:spLocks noChangeShapeType="1"/>
              </p:cNvSpPr>
              <p:nvPr/>
            </p:nvSpPr>
            <p:spPr bwMode="auto">
              <a:xfrm>
                <a:off x="1671" y="2880"/>
                <a:ext cx="0" cy="52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2572" name="Rectangle 10"/>
            <p:cNvSpPr>
              <a:spLocks noChangeArrowheads="1"/>
            </p:cNvSpPr>
            <p:nvPr/>
          </p:nvSpPr>
          <p:spPr bwMode="auto">
            <a:xfrm>
              <a:off x="1476" y="2917"/>
              <a:ext cx="15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A</a:t>
              </a:r>
            </a:p>
          </p:txBody>
        </p:sp>
        <p:sp>
          <p:nvSpPr>
            <p:cNvPr id="22573" name="Rectangle 11"/>
            <p:cNvSpPr>
              <a:spLocks noChangeArrowheads="1"/>
            </p:cNvSpPr>
            <p:nvPr/>
          </p:nvSpPr>
          <p:spPr bwMode="auto">
            <a:xfrm>
              <a:off x="1682" y="2917"/>
              <a:ext cx="20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P</a:t>
              </a:r>
            </a:p>
          </p:txBody>
        </p:sp>
        <p:sp>
          <p:nvSpPr>
            <p:cNvPr id="22574" name="Rectangle 12"/>
            <p:cNvSpPr>
              <a:spLocks noChangeArrowheads="1"/>
            </p:cNvSpPr>
            <p:nvPr/>
          </p:nvSpPr>
          <p:spPr bwMode="auto">
            <a:xfrm>
              <a:off x="1476" y="3138"/>
              <a:ext cx="15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S</a:t>
              </a:r>
            </a:p>
          </p:txBody>
        </p:sp>
        <p:sp>
          <p:nvSpPr>
            <p:cNvPr id="22575" name="Rectangle 13"/>
            <p:cNvSpPr>
              <a:spLocks noChangeArrowheads="1"/>
            </p:cNvSpPr>
            <p:nvPr/>
          </p:nvSpPr>
          <p:spPr bwMode="auto">
            <a:xfrm>
              <a:off x="1682" y="3138"/>
              <a:ext cx="20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D</a:t>
              </a:r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3701655" y="3656413"/>
            <a:ext cx="682228" cy="659607"/>
            <a:chOff x="2132" y="2450"/>
            <a:chExt cx="571" cy="554"/>
          </a:xfrm>
        </p:grpSpPr>
        <p:grpSp>
          <p:nvGrpSpPr>
            <p:cNvPr id="22563" name="Group 15"/>
            <p:cNvGrpSpPr>
              <a:grpSpLocks/>
            </p:cNvGrpSpPr>
            <p:nvPr/>
          </p:nvGrpSpPr>
          <p:grpSpPr bwMode="auto">
            <a:xfrm>
              <a:off x="2132" y="2464"/>
              <a:ext cx="520" cy="520"/>
              <a:chOff x="2132" y="2464"/>
              <a:chExt cx="520" cy="520"/>
            </a:xfrm>
          </p:grpSpPr>
          <p:sp>
            <p:nvSpPr>
              <p:cNvPr id="22568" name="Oval 16"/>
              <p:cNvSpPr>
                <a:spLocks noChangeArrowheads="1"/>
              </p:cNvSpPr>
              <p:nvPr/>
            </p:nvSpPr>
            <p:spPr bwMode="auto">
              <a:xfrm rot="2340000">
                <a:off x="2132" y="2464"/>
                <a:ext cx="520" cy="520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569" name="Line 17"/>
              <p:cNvSpPr>
                <a:spLocks noChangeShapeType="1"/>
              </p:cNvSpPr>
              <p:nvPr/>
            </p:nvSpPr>
            <p:spPr bwMode="auto">
              <a:xfrm>
                <a:off x="2187" y="2559"/>
                <a:ext cx="410" cy="3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570" name="Line 18"/>
              <p:cNvSpPr>
                <a:spLocks noChangeShapeType="1"/>
              </p:cNvSpPr>
              <p:nvPr/>
            </p:nvSpPr>
            <p:spPr bwMode="auto">
              <a:xfrm flipH="1">
                <a:off x="2228" y="2518"/>
                <a:ext cx="330" cy="41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2564" name="Rectangle 19"/>
            <p:cNvSpPr>
              <a:spLocks noChangeArrowheads="1"/>
            </p:cNvSpPr>
            <p:nvPr/>
          </p:nvSpPr>
          <p:spPr bwMode="auto">
            <a:xfrm rot="2340000">
              <a:off x="2343" y="2450"/>
              <a:ext cx="15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A</a:t>
              </a:r>
            </a:p>
          </p:txBody>
        </p:sp>
        <p:sp>
          <p:nvSpPr>
            <p:cNvPr id="22565" name="Rectangle 20"/>
            <p:cNvSpPr>
              <a:spLocks noChangeArrowheads="1"/>
            </p:cNvSpPr>
            <p:nvPr/>
          </p:nvSpPr>
          <p:spPr bwMode="auto">
            <a:xfrm rot="2340000">
              <a:off x="2496" y="2597"/>
              <a:ext cx="20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P</a:t>
              </a:r>
            </a:p>
          </p:txBody>
        </p:sp>
        <p:sp>
          <p:nvSpPr>
            <p:cNvPr id="22566" name="Rectangle 21"/>
            <p:cNvSpPr>
              <a:spLocks noChangeArrowheads="1"/>
            </p:cNvSpPr>
            <p:nvPr/>
          </p:nvSpPr>
          <p:spPr bwMode="auto">
            <a:xfrm rot="2340000">
              <a:off x="2204" y="2621"/>
              <a:ext cx="15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S</a:t>
              </a:r>
            </a:p>
          </p:txBody>
        </p:sp>
        <p:sp>
          <p:nvSpPr>
            <p:cNvPr id="22567" name="Rectangle 22"/>
            <p:cNvSpPr>
              <a:spLocks noChangeArrowheads="1"/>
            </p:cNvSpPr>
            <p:nvPr/>
          </p:nvSpPr>
          <p:spPr bwMode="auto">
            <a:xfrm rot="2340000">
              <a:off x="2357" y="2771"/>
              <a:ext cx="20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D</a:t>
              </a:r>
            </a:p>
          </p:txBody>
        </p:sp>
      </p:grpSp>
      <p:grpSp>
        <p:nvGrpSpPr>
          <p:cNvPr id="6" name="Group 23"/>
          <p:cNvGrpSpPr>
            <a:grpSpLocks/>
          </p:cNvGrpSpPr>
          <p:nvPr/>
        </p:nvGrpSpPr>
        <p:grpSpPr bwMode="auto">
          <a:xfrm>
            <a:off x="5701904" y="2457450"/>
            <a:ext cx="628650" cy="625079"/>
            <a:chOff x="3540" y="1620"/>
            <a:chExt cx="528" cy="525"/>
          </a:xfrm>
        </p:grpSpPr>
        <p:grpSp>
          <p:nvGrpSpPr>
            <p:cNvPr id="22555" name="Group 24"/>
            <p:cNvGrpSpPr>
              <a:grpSpLocks/>
            </p:cNvGrpSpPr>
            <p:nvPr/>
          </p:nvGrpSpPr>
          <p:grpSpPr bwMode="auto">
            <a:xfrm>
              <a:off x="3540" y="1620"/>
              <a:ext cx="528" cy="525"/>
              <a:chOff x="3540" y="1620"/>
              <a:chExt cx="528" cy="525"/>
            </a:xfrm>
          </p:grpSpPr>
          <p:sp>
            <p:nvSpPr>
              <p:cNvPr id="22560" name="Oval 25"/>
              <p:cNvSpPr>
                <a:spLocks noChangeArrowheads="1"/>
              </p:cNvSpPr>
              <p:nvPr/>
            </p:nvSpPr>
            <p:spPr bwMode="auto">
              <a:xfrm>
                <a:off x="3544" y="1624"/>
                <a:ext cx="520" cy="520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561" name="Line 26"/>
              <p:cNvSpPr>
                <a:spLocks noChangeShapeType="1"/>
              </p:cNvSpPr>
              <p:nvPr/>
            </p:nvSpPr>
            <p:spPr bwMode="auto">
              <a:xfrm>
                <a:off x="3540" y="1884"/>
                <a:ext cx="52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562" name="Line 27"/>
              <p:cNvSpPr>
                <a:spLocks noChangeShapeType="1"/>
              </p:cNvSpPr>
              <p:nvPr/>
            </p:nvSpPr>
            <p:spPr bwMode="auto">
              <a:xfrm>
                <a:off x="3804" y="1620"/>
                <a:ext cx="0" cy="52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2556" name="Rectangle 28"/>
            <p:cNvSpPr>
              <a:spLocks noChangeArrowheads="1"/>
            </p:cNvSpPr>
            <p:nvPr/>
          </p:nvSpPr>
          <p:spPr bwMode="auto">
            <a:xfrm>
              <a:off x="3609" y="1657"/>
              <a:ext cx="15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A</a:t>
              </a:r>
            </a:p>
          </p:txBody>
        </p:sp>
        <p:sp>
          <p:nvSpPr>
            <p:cNvPr id="22557" name="Rectangle 29"/>
            <p:cNvSpPr>
              <a:spLocks noChangeArrowheads="1"/>
            </p:cNvSpPr>
            <p:nvPr/>
          </p:nvSpPr>
          <p:spPr bwMode="auto">
            <a:xfrm>
              <a:off x="3815" y="1657"/>
              <a:ext cx="20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P</a:t>
              </a:r>
            </a:p>
          </p:txBody>
        </p:sp>
        <p:sp>
          <p:nvSpPr>
            <p:cNvPr id="22558" name="Rectangle 30"/>
            <p:cNvSpPr>
              <a:spLocks noChangeArrowheads="1"/>
            </p:cNvSpPr>
            <p:nvPr/>
          </p:nvSpPr>
          <p:spPr bwMode="auto">
            <a:xfrm>
              <a:off x="3609" y="1878"/>
              <a:ext cx="15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S</a:t>
              </a:r>
            </a:p>
          </p:txBody>
        </p:sp>
        <p:sp>
          <p:nvSpPr>
            <p:cNvPr id="22559" name="Rectangle 31"/>
            <p:cNvSpPr>
              <a:spLocks noChangeArrowheads="1"/>
            </p:cNvSpPr>
            <p:nvPr/>
          </p:nvSpPr>
          <p:spPr bwMode="auto">
            <a:xfrm>
              <a:off x="3815" y="1878"/>
              <a:ext cx="20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D</a:t>
              </a:r>
            </a:p>
          </p:txBody>
        </p:sp>
      </p:grpSp>
      <p:grpSp>
        <p:nvGrpSpPr>
          <p:cNvPr id="8" name="Group 32"/>
          <p:cNvGrpSpPr>
            <a:grpSpLocks/>
          </p:cNvGrpSpPr>
          <p:nvPr/>
        </p:nvGrpSpPr>
        <p:grpSpPr bwMode="auto">
          <a:xfrm>
            <a:off x="4730353" y="3028950"/>
            <a:ext cx="623888" cy="619125"/>
            <a:chOff x="2851" y="2029"/>
            <a:chExt cx="522" cy="520"/>
          </a:xfrm>
        </p:grpSpPr>
        <p:grpSp>
          <p:nvGrpSpPr>
            <p:cNvPr id="22547" name="Group 33"/>
            <p:cNvGrpSpPr>
              <a:grpSpLocks/>
            </p:cNvGrpSpPr>
            <p:nvPr/>
          </p:nvGrpSpPr>
          <p:grpSpPr bwMode="auto">
            <a:xfrm>
              <a:off x="2851" y="2029"/>
              <a:ext cx="520" cy="520"/>
              <a:chOff x="2851" y="2029"/>
              <a:chExt cx="520" cy="520"/>
            </a:xfrm>
          </p:grpSpPr>
          <p:sp>
            <p:nvSpPr>
              <p:cNvPr id="22552" name="Oval 34"/>
              <p:cNvSpPr>
                <a:spLocks noChangeArrowheads="1"/>
              </p:cNvSpPr>
              <p:nvPr/>
            </p:nvSpPr>
            <p:spPr bwMode="auto">
              <a:xfrm rot="840000">
                <a:off x="2851" y="2029"/>
                <a:ext cx="520" cy="520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553" name="Line 35"/>
              <p:cNvSpPr>
                <a:spLocks noChangeShapeType="1"/>
              </p:cNvSpPr>
              <p:nvPr/>
            </p:nvSpPr>
            <p:spPr bwMode="auto">
              <a:xfrm>
                <a:off x="2855" y="2225"/>
                <a:ext cx="512" cy="12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554" name="Line 36"/>
              <p:cNvSpPr>
                <a:spLocks noChangeShapeType="1"/>
              </p:cNvSpPr>
              <p:nvPr/>
            </p:nvSpPr>
            <p:spPr bwMode="auto">
              <a:xfrm flipH="1">
                <a:off x="3048" y="2033"/>
                <a:ext cx="127" cy="51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2548" name="Rectangle 37"/>
            <p:cNvSpPr>
              <a:spLocks noChangeArrowheads="1"/>
            </p:cNvSpPr>
            <p:nvPr/>
          </p:nvSpPr>
          <p:spPr bwMode="auto">
            <a:xfrm rot="840000">
              <a:off x="2970" y="2036"/>
              <a:ext cx="15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D</a:t>
              </a:r>
            </a:p>
          </p:txBody>
        </p:sp>
        <p:sp>
          <p:nvSpPr>
            <p:cNvPr id="22549" name="Rectangle 38"/>
            <p:cNvSpPr>
              <a:spLocks noChangeArrowheads="1"/>
            </p:cNvSpPr>
            <p:nvPr/>
          </p:nvSpPr>
          <p:spPr bwMode="auto">
            <a:xfrm rot="840000">
              <a:off x="3170" y="2090"/>
              <a:ext cx="20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S</a:t>
              </a:r>
            </a:p>
          </p:txBody>
        </p:sp>
        <p:sp>
          <p:nvSpPr>
            <p:cNvPr id="22550" name="Rectangle 39"/>
            <p:cNvSpPr>
              <a:spLocks noChangeArrowheads="1"/>
            </p:cNvSpPr>
            <p:nvPr/>
          </p:nvSpPr>
          <p:spPr bwMode="auto">
            <a:xfrm rot="840000">
              <a:off x="2917" y="2251"/>
              <a:ext cx="15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P</a:t>
              </a:r>
            </a:p>
          </p:txBody>
        </p:sp>
        <p:sp>
          <p:nvSpPr>
            <p:cNvPr id="22551" name="Rectangle 40"/>
            <p:cNvSpPr>
              <a:spLocks noChangeArrowheads="1"/>
            </p:cNvSpPr>
            <p:nvPr/>
          </p:nvSpPr>
          <p:spPr bwMode="auto">
            <a:xfrm rot="840000">
              <a:off x="3114" y="2305"/>
              <a:ext cx="20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50" b="1" dirty="0">
                  <a:solidFill>
                    <a:srgbClr val="000000"/>
                  </a:solidFill>
                </a:rPr>
                <a:t>A</a:t>
              </a:r>
            </a:p>
          </p:txBody>
        </p:sp>
      </p:grpSp>
      <p:sp>
        <p:nvSpPr>
          <p:cNvPr id="22537" name="Line 41"/>
          <p:cNvSpPr>
            <a:spLocks noChangeShapeType="1"/>
          </p:cNvSpPr>
          <p:nvPr/>
        </p:nvSpPr>
        <p:spPr bwMode="auto">
          <a:xfrm flipV="1">
            <a:off x="2692004" y="3543300"/>
            <a:ext cx="952500" cy="571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 dirty="0">
              <a:solidFill>
                <a:srgbClr val="000000"/>
              </a:solidFill>
            </a:endParaRPr>
          </a:p>
        </p:txBody>
      </p:sp>
      <p:sp>
        <p:nvSpPr>
          <p:cNvPr id="22538" name="Rectangle 42"/>
          <p:cNvSpPr>
            <a:spLocks noChangeArrowheads="1"/>
          </p:cNvSpPr>
          <p:nvPr/>
        </p:nvSpPr>
        <p:spPr bwMode="auto">
          <a:xfrm rot="-1860000">
            <a:off x="3758804" y="3031932"/>
            <a:ext cx="1056084" cy="392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9056" tIns="34529" rIns="69056" bIns="3452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100" b="1" dirty="0">
                <a:solidFill>
                  <a:srgbClr val="000099"/>
                </a:solidFill>
              </a:rPr>
              <a:t>DATA</a:t>
            </a:r>
          </a:p>
        </p:txBody>
      </p:sp>
      <p:sp>
        <p:nvSpPr>
          <p:cNvPr id="22539" name="Line 43"/>
          <p:cNvSpPr>
            <a:spLocks noChangeShapeType="1"/>
          </p:cNvSpPr>
          <p:nvPr/>
        </p:nvSpPr>
        <p:spPr bwMode="auto">
          <a:xfrm flipV="1">
            <a:off x="4558904" y="2286000"/>
            <a:ext cx="1257300" cy="7429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 dirty="0">
              <a:solidFill>
                <a:srgbClr val="000000"/>
              </a:solidFill>
            </a:endParaRPr>
          </a:p>
        </p:txBody>
      </p:sp>
      <p:sp>
        <p:nvSpPr>
          <p:cNvPr id="22540" name="Text Box 44"/>
          <p:cNvSpPr txBox="1">
            <a:spLocks noChangeArrowheads="1"/>
          </p:cNvSpPr>
          <p:nvPr/>
        </p:nvSpPr>
        <p:spPr bwMode="auto">
          <a:xfrm>
            <a:off x="2420541" y="4882753"/>
            <a:ext cx="13716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500" dirty="0">
                <a:solidFill>
                  <a:srgbClr val="000000"/>
                </a:solidFill>
              </a:rPr>
              <a:t>Very Small Scale Test</a:t>
            </a:r>
          </a:p>
        </p:txBody>
      </p:sp>
      <p:sp>
        <p:nvSpPr>
          <p:cNvPr id="22541" name="Text Box 45"/>
          <p:cNvSpPr txBox="1">
            <a:spLocks noChangeArrowheads="1"/>
          </p:cNvSpPr>
          <p:nvPr/>
        </p:nvSpPr>
        <p:spPr bwMode="auto">
          <a:xfrm>
            <a:off x="3758804" y="4629151"/>
            <a:ext cx="12001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500" dirty="0">
                <a:solidFill>
                  <a:srgbClr val="000000"/>
                </a:solidFill>
              </a:rPr>
              <a:t>Follow-up Tests</a:t>
            </a:r>
          </a:p>
        </p:txBody>
      </p:sp>
      <p:sp>
        <p:nvSpPr>
          <p:cNvPr id="22542" name="Text Box 46"/>
          <p:cNvSpPr txBox="1">
            <a:spLocks noChangeArrowheads="1"/>
          </p:cNvSpPr>
          <p:nvPr/>
        </p:nvSpPr>
        <p:spPr bwMode="auto">
          <a:xfrm>
            <a:off x="4844654" y="3943351"/>
            <a:ext cx="17716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500" dirty="0">
                <a:solidFill>
                  <a:srgbClr val="000000"/>
                </a:solidFill>
              </a:rPr>
              <a:t>Wide-Scale Tests of Change</a:t>
            </a:r>
          </a:p>
        </p:txBody>
      </p:sp>
      <p:sp>
        <p:nvSpPr>
          <p:cNvPr id="22543" name="Text Box 47"/>
          <p:cNvSpPr txBox="1">
            <a:spLocks noChangeArrowheads="1"/>
          </p:cNvSpPr>
          <p:nvPr/>
        </p:nvSpPr>
        <p:spPr bwMode="auto">
          <a:xfrm>
            <a:off x="5987653" y="3314701"/>
            <a:ext cx="201334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500" dirty="0">
                <a:solidFill>
                  <a:srgbClr val="000000"/>
                </a:solidFill>
              </a:rPr>
              <a:t>Implementation of Change</a:t>
            </a:r>
          </a:p>
        </p:txBody>
      </p:sp>
      <p:sp>
        <p:nvSpPr>
          <p:cNvPr id="22544" name="Line 61"/>
          <p:cNvSpPr>
            <a:spLocks noChangeShapeType="1"/>
          </p:cNvSpPr>
          <p:nvPr/>
        </p:nvSpPr>
        <p:spPr bwMode="auto">
          <a:xfrm flipV="1">
            <a:off x="3314700" y="3005137"/>
            <a:ext cx="3148013" cy="19097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 dirty="0">
              <a:solidFill>
                <a:srgbClr val="000000"/>
              </a:solidFill>
            </a:endParaRPr>
          </a:p>
        </p:txBody>
      </p:sp>
      <p:sp>
        <p:nvSpPr>
          <p:cNvPr id="22545" name="Rectangle 62"/>
          <p:cNvSpPr>
            <a:spLocks noChangeArrowheads="1"/>
          </p:cNvSpPr>
          <p:nvPr/>
        </p:nvSpPr>
        <p:spPr bwMode="auto">
          <a:xfrm>
            <a:off x="879587" y="1854699"/>
            <a:ext cx="2894117" cy="12001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7866" tIns="33338" rIns="67866" bIns="33338" anchor="ctr"/>
          <a:lstStyle/>
          <a:p>
            <a:pPr>
              <a:lnSpc>
                <a:spcPct val="90000"/>
              </a:lnSpc>
            </a:pPr>
            <a:r>
              <a:rPr lang="en-US" sz="2100" dirty="0">
                <a:solidFill>
                  <a:srgbClr val="333399"/>
                </a:solidFill>
              </a:rPr>
              <a:t>Sequential building of knowledge under a wide range of conditions</a:t>
            </a:r>
          </a:p>
        </p:txBody>
      </p:sp>
      <p:sp>
        <p:nvSpPr>
          <p:cNvPr id="22546" name="Text Box 63"/>
          <p:cNvSpPr txBox="1">
            <a:spLocks noChangeArrowheads="1"/>
          </p:cNvSpPr>
          <p:nvPr/>
        </p:nvSpPr>
        <p:spPr bwMode="auto">
          <a:xfrm>
            <a:off x="6654403" y="2800350"/>
            <a:ext cx="88939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500" dirty="0">
                <a:solidFill>
                  <a:srgbClr val="000000"/>
                </a:solidFill>
              </a:rPr>
              <a:t>Spread</a:t>
            </a:r>
          </a:p>
        </p:txBody>
      </p:sp>
    </p:spTree>
    <p:extLst>
      <p:ext uri="{BB962C8B-B14F-4D97-AF65-F5344CB8AC3E}">
        <p14:creationId xmlns:p14="http://schemas.microsoft.com/office/powerpoint/2010/main" val="39052178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en-US" b="1" dirty="0" smtClean="0"/>
              <a:t>Group Discussion 4 </a:t>
            </a:r>
            <a:r>
              <a:rPr lang="en-US" sz="2800" b="1" dirty="0" smtClean="0"/>
              <a:t>(10 minutes)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351338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i="1" dirty="0" smtClean="0"/>
              <a:t>Three discussion 2-3 minutes each, then report out </a:t>
            </a:r>
            <a:r>
              <a:rPr lang="en-US" sz="2400" i="1" dirty="0" smtClean="0"/>
              <a:t>(Coaches, remember your tasks!)</a:t>
            </a:r>
            <a:endParaRPr lang="en-US" dirty="0"/>
          </a:p>
          <a:p>
            <a:pPr marL="0" indent="0">
              <a:buNone/>
            </a:pPr>
            <a:r>
              <a:rPr lang="en-US" i="1" dirty="0"/>
              <a:t>4A. </a:t>
            </a:r>
            <a:r>
              <a:rPr lang="en-US" dirty="0" smtClean="0"/>
              <a:t>Write an Aim Statement </a:t>
            </a:r>
            <a:r>
              <a:rPr lang="en-US" sz="2000" dirty="0" smtClean="0"/>
              <a:t>(Hint: what/how much/by when).</a:t>
            </a:r>
          </a:p>
          <a:p>
            <a:pPr marL="0" indent="0">
              <a:buNone/>
            </a:pPr>
            <a:r>
              <a:rPr lang="en-US" sz="2000" dirty="0" smtClean="0"/>
              <a:t>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i="1" dirty="0"/>
              <a:t>4B. </a:t>
            </a:r>
            <a:r>
              <a:rPr lang="en-US" dirty="0" smtClean="0"/>
              <a:t>Brainstorm a test idea </a:t>
            </a:r>
            <a:r>
              <a:rPr lang="en-US" sz="2000" dirty="0" smtClean="0"/>
              <a:t>(Hint: if we do x, will y happen?) </a:t>
            </a:r>
            <a:r>
              <a:rPr lang="en-US" sz="2000" i="1" dirty="0" smtClean="0"/>
              <a:t>(How could you include a patient?).</a:t>
            </a:r>
            <a:endParaRPr lang="en-US" i="1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i="1" dirty="0"/>
              <a:t>4C. </a:t>
            </a:r>
            <a:r>
              <a:rPr lang="en-US" dirty="0" smtClean="0"/>
              <a:t>What would you measure?</a:t>
            </a:r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2530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did Karen and Tom test?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Karen and Tom saw the data, they decided to contact the small pharmacy.</a:t>
            </a:r>
          </a:p>
          <a:p>
            <a:r>
              <a:rPr lang="en-US" dirty="0" smtClean="0"/>
              <a:t>Much to their delight, the pharmacy was eager to cooperate and surprised there was a problem.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 smtClean="0"/>
              <a:t>Test idea</a:t>
            </a:r>
            <a:r>
              <a:rPr lang="en-US" dirty="0" smtClean="0"/>
              <a:t> – for 1 day, pharmacy would only send in scripts every 24 hours as long as it is a routine non-narcotic refill. Pharmacy added a caveat – if patient is standing there at pharmacy then they will call.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6819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07124" y="452845"/>
            <a:ext cx="59026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Sample PDSA Form - 1</a:t>
            </a:r>
            <a:endParaRPr lang="en-US" sz="4400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31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775063" y="6339840"/>
            <a:ext cx="7829006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849" y="1258156"/>
            <a:ext cx="8564535" cy="546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3805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07124" y="452845"/>
            <a:ext cx="59026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Sample PDSA Form - 2</a:t>
            </a:r>
            <a:endParaRPr lang="en-US" sz="4400" b="1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592183" y="1419498"/>
            <a:ext cx="7924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32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370" y="1686960"/>
            <a:ext cx="8353791" cy="476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3805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Sustaining Change</a:t>
            </a:r>
            <a:br>
              <a:rPr lang="en-US" b="1" dirty="0" smtClean="0"/>
            </a:br>
            <a:r>
              <a:rPr lang="en-US" sz="3600" b="1" i="1" dirty="0" smtClean="0"/>
              <a:t>Continuous Improvement</a:t>
            </a:r>
            <a:endParaRPr lang="en-US" sz="2700" b="1" i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en-US" dirty="0" smtClean="0"/>
              <a:t>Time: 15 min</a:t>
            </a:r>
          </a:p>
          <a:p>
            <a:pPr algn="r"/>
            <a:r>
              <a:rPr lang="en-US" dirty="0"/>
              <a:t>Cumulative </a:t>
            </a:r>
            <a:r>
              <a:rPr lang="en-US" dirty="0" smtClean="0"/>
              <a:t>74 </a:t>
            </a:r>
            <a:r>
              <a:rPr lang="en-US" dirty="0"/>
              <a:t>min</a:t>
            </a:r>
          </a:p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7563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How to make it stick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391" y="1506537"/>
            <a:ext cx="7886700" cy="4351338"/>
          </a:xfrm>
        </p:spPr>
        <p:txBody>
          <a:bodyPr/>
          <a:lstStyle/>
          <a:p>
            <a:r>
              <a:rPr lang="en-US" dirty="0" smtClean="0"/>
              <a:t>Someone monitors progress</a:t>
            </a:r>
          </a:p>
          <a:p>
            <a:r>
              <a:rPr lang="en-US" dirty="0" smtClean="0"/>
              <a:t>Run charts – number of duplicates for the same refill over time</a:t>
            </a:r>
          </a:p>
          <a:p>
            <a:r>
              <a:rPr lang="en-US" dirty="0" smtClean="0"/>
              <a:t>Standardize work, check lists</a:t>
            </a:r>
          </a:p>
          <a:p>
            <a:r>
              <a:rPr lang="en-US" dirty="0" smtClean="0"/>
              <a:t>Staff turnover…systems change….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34</a:t>
            </a:fld>
            <a:endParaRPr lang="en-US"/>
          </a:p>
        </p:txBody>
      </p:sp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/>
          <a:stretch>
            <a:fillRect/>
          </a:stretch>
        </p:blipFill>
        <p:spPr bwMode="auto">
          <a:xfrm>
            <a:off x="1152708" y="4092880"/>
            <a:ext cx="3914775" cy="2047875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24" name="Picture 2" descr="http://tomhauville.com/wp-content/uploads/2010/09/checklis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38800" y="4445611"/>
            <a:ext cx="2543175" cy="1978025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388873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Backup Plan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If the first line of checking fails, what is the second line of defense?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Example: </a:t>
            </a:r>
            <a:r>
              <a:rPr lang="en-US" dirty="0" smtClean="0"/>
              <a:t>We ask that if you</a:t>
            </a:r>
          </a:p>
          <a:p>
            <a:pPr marL="0" indent="0">
              <a:buNone/>
            </a:pPr>
            <a:r>
              <a:rPr lang="en-US" dirty="0"/>
              <a:t>d</a:t>
            </a:r>
            <a:r>
              <a:rPr lang="en-US" dirty="0" smtClean="0"/>
              <a:t>on’t hear from us in 3 days</a:t>
            </a:r>
          </a:p>
          <a:p>
            <a:pPr marL="0" indent="0">
              <a:buNone/>
            </a:pPr>
            <a:r>
              <a:rPr lang="en-US" dirty="0"/>
              <a:t>p</a:t>
            </a:r>
            <a:r>
              <a:rPr lang="en-US" dirty="0" smtClean="0"/>
              <a:t>lease call us for your test</a:t>
            </a:r>
          </a:p>
          <a:p>
            <a:pPr marL="0" indent="0">
              <a:buNone/>
            </a:pPr>
            <a:r>
              <a:rPr lang="en-US" dirty="0"/>
              <a:t>r</a:t>
            </a:r>
            <a:r>
              <a:rPr lang="en-US" dirty="0" smtClean="0"/>
              <a:t>esults.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35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215" y="2721969"/>
            <a:ext cx="3457200" cy="3084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3047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Hierarchy of Sustaining </a:t>
            </a:r>
            <a:r>
              <a:rPr lang="en-US" b="1" dirty="0"/>
              <a:t>C</a:t>
            </a:r>
            <a:r>
              <a:rPr lang="en-US" b="1" dirty="0" smtClean="0"/>
              <a:t>hange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36</a:t>
            </a:fld>
            <a:endParaRPr lang="en-US"/>
          </a:p>
        </p:txBody>
      </p:sp>
      <p:grpSp>
        <p:nvGrpSpPr>
          <p:cNvPr id="5" name="Group 21"/>
          <p:cNvGrpSpPr>
            <a:grpSpLocks/>
          </p:cNvGrpSpPr>
          <p:nvPr/>
        </p:nvGrpSpPr>
        <p:grpSpPr bwMode="auto">
          <a:xfrm>
            <a:off x="814754" y="1606062"/>
            <a:ext cx="6324600" cy="4656138"/>
            <a:chOff x="2133600" y="1676400"/>
            <a:chExt cx="6324600" cy="4656931"/>
          </a:xfrm>
        </p:grpSpPr>
        <p:sp>
          <p:nvSpPr>
            <p:cNvPr id="6" name="Line 2"/>
            <p:cNvSpPr>
              <a:spLocks noChangeShapeType="1"/>
            </p:cNvSpPr>
            <p:nvPr/>
          </p:nvSpPr>
          <p:spPr bwMode="auto">
            <a:xfrm>
              <a:off x="3043238" y="4497388"/>
              <a:ext cx="31242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AutoShape 5"/>
            <p:cNvSpPr>
              <a:spLocks noChangeAspect="1" noChangeArrowheads="1"/>
            </p:cNvSpPr>
            <p:nvPr/>
          </p:nvSpPr>
          <p:spPr bwMode="auto">
            <a:xfrm>
              <a:off x="2133600" y="1739900"/>
              <a:ext cx="4652963" cy="4051300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rgbClr val="97B49D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3600" b="0"/>
            </a:p>
          </p:txBody>
        </p:sp>
        <p:sp>
          <p:nvSpPr>
            <p:cNvPr id="8" name="Rectangle 6"/>
            <p:cNvSpPr>
              <a:spLocks noChangeAspect="1" noChangeArrowheads="1"/>
            </p:cNvSpPr>
            <p:nvPr/>
          </p:nvSpPr>
          <p:spPr bwMode="auto">
            <a:xfrm>
              <a:off x="2133600" y="5858587"/>
              <a:ext cx="4652963" cy="47474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dirty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  <a:cs typeface="Arial" charset="0"/>
                </a:rPr>
                <a:t> 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  <a:cs typeface="Arial" charset="0"/>
                </a:rPr>
                <a:t>  </a:t>
              </a: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charset="0"/>
                  <a:cs typeface="Arial" charset="0"/>
                </a:rPr>
                <a:t>Standardization &amp; Simplification</a:t>
              </a:r>
            </a:p>
          </p:txBody>
        </p:sp>
        <p:sp>
          <p:nvSpPr>
            <p:cNvPr id="9" name="Line 7"/>
            <p:cNvSpPr>
              <a:spLocks noChangeAspect="1" noChangeShapeType="1"/>
            </p:cNvSpPr>
            <p:nvPr/>
          </p:nvSpPr>
          <p:spPr bwMode="auto">
            <a:xfrm>
              <a:off x="3576638" y="3354388"/>
              <a:ext cx="1752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8"/>
            <p:cNvSpPr>
              <a:spLocks noChangeAspect="1" noChangeShapeType="1"/>
            </p:cNvSpPr>
            <p:nvPr/>
          </p:nvSpPr>
          <p:spPr bwMode="auto">
            <a:xfrm>
              <a:off x="2890838" y="4497388"/>
              <a:ext cx="3124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9"/>
            <p:cNvSpPr>
              <a:spLocks noChangeAspect="1" noChangeShapeType="1"/>
            </p:cNvSpPr>
            <p:nvPr/>
          </p:nvSpPr>
          <p:spPr bwMode="auto">
            <a:xfrm>
              <a:off x="2433638" y="5335588"/>
              <a:ext cx="403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 Box 10"/>
            <p:cNvSpPr txBox="1">
              <a:spLocks noChangeAspect="1" noChangeArrowheads="1"/>
            </p:cNvSpPr>
            <p:nvPr/>
          </p:nvSpPr>
          <p:spPr bwMode="auto">
            <a:xfrm>
              <a:off x="3886200" y="2514743"/>
              <a:ext cx="1143000" cy="738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sz="1400" b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charset="0"/>
                  <a:cs typeface="Arial" charset="0"/>
                </a:rPr>
                <a:t>Policies, </a:t>
              </a:r>
            </a:p>
            <a:p>
              <a:pPr algn="ctr" eaLnBrk="1" hangingPunct="1">
                <a:defRPr/>
              </a:pPr>
              <a:r>
                <a:rPr lang="en-US" sz="1400" b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charset="0"/>
                  <a:cs typeface="Arial" charset="0"/>
                </a:rPr>
                <a:t>training, </a:t>
              </a:r>
            </a:p>
            <a:p>
              <a:pPr algn="ctr" eaLnBrk="1" hangingPunct="1">
                <a:defRPr/>
              </a:pPr>
              <a:r>
                <a:rPr lang="en-US" sz="1400" b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charset="0"/>
                  <a:cs typeface="Arial" charset="0"/>
                </a:rPr>
                <a:t>inspection</a:t>
              </a:r>
            </a:p>
          </p:txBody>
        </p:sp>
        <p:sp>
          <p:nvSpPr>
            <p:cNvPr id="13" name="Text Box 11"/>
            <p:cNvSpPr txBox="1">
              <a:spLocks noChangeAspect="1" noChangeArrowheads="1"/>
            </p:cNvSpPr>
            <p:nvPr/>
          </p:nvSpPr>
          <p:spPr bwMode="auto">
            <a:xfrm>
              <a:off x="3352800" y="3429298"/>
              <a:ext cx="2286000" cy="52237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sz="1400" b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charset="0"/>
                  <a:cs typeface="Arial" charset="0"/>
                </a:rPr>
                <a:t>Minimize</a:t>
              </a:r>
            </a:p>
            <a:p>
              <a:pPr algn="ctr" eaLnBrk="1" hangingPunct="1">
                <a:defRPr/>
              </a:pPr>
              <a:r>
                <a:rPr lang="en-US" sz="1400" b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charset="0"/>
                  <a:cs typeface="Arial" charset="0"/>
                </a:rPr>
                <a:t>consequences of errors</a:t>
              </a:r>
            </a:p>
          </p:txBody>
        </p:sp>
        <p:sp>
          <p:nvSpPr>
            <p:cNvPr id="14" name="Text Box 12"/>
            <p:cNvSpPr txBox="1">
              <a:spLocks noChangeAspect="1" noChangeArrowheads="1"/>
            </p:cNvSpPr>
            <p:nvPr/>
          </p:nvSpPr>
          <p:spPr bwMode="auto">
            <a:xfrm>
              <a:off x="2819400" y="4572493"/>
              <a:ext cx="3200400" cy="3048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sz="1400" b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charset="0"/>
                  <a:cs typeface="Arial" charset="0"/>
                </a:rPr>
                <a:t>Make it easy to do the right thing</a:t>
              </a:r>
            </a:p>
          </p:txBody>
        </p:sp>
        <p:sp>
          <p:nvSpPr>
            <p:cNvPr id="15" name="Text Box 13"/>
            <p:cNvSpPr txBox="1">
              <a:spLocks noChangeAspect="1" noChangeArrowheads="1"/>
            </p:cNvSpPr>
            <p:nvPr/>
          </p:nvSpPr>
          <p:spPr bwMode="auto">
            <a:xfrm>
              <a:off x="2667000" y="4953558"/>
              <a:ext cx="3581400" cy="3048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sz="1400" b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charset="0"/>
                  <a:cs typeface="Arial" charset="0"/>
                </a:rPr>
                <a:t>Make it hard to do the wrong thing</a:t>
              </a: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charset="0"/>
                  <a:cs typeface="Arial" charset="0"/>
                </a:rPr>
                <a:t> </a:t>
              </a:r>
            </a:p>
          </p:txBody>
        </p:sp>
        <p:sp>
          <p:nvSpPr>
            <p:cNvPr id="16" name="Text Box 14"/>
            <p:cNvSpPr txBox="1">
              <a:spLocks noChangeAspect="1" noChangeArrowheads="1"/>
            </p:cNvSpPr>
            <p:nvPr/>
          </p:nvSpPr>
          <p:spPr bwMode="auto">
            <a:xfrm>
              <a:off x="2362200" y="5410836"/>
              <a:ext cx="4114800" cy="3048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sz="1400" b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charset="0"/>
                  <a:cs typeface="Arial" charset="0"/>
                </a:rPr>
                <a:t>Eliminate opportunity for error</a:t>
              </a:r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7" name="Line 20"/>
            <p:cNvSpPr>
              <a:spLocks noChangeAspect="1" noChangeShapeType="1"/>
            </p:cNvSpPr>
            <p:nvPr/>
          </p:nvSpPr>
          <p:spPr bwMode="auto">
            <a:xfrm>
              <a:off x="2662238" y="4878933"/>
              <a:ext cx="3581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8" name="Line 23"/>
            <p:cNvSpPr>
              <a:spLocks noChangeAspect="1" noChangeShapeType="1"/>
            </p:cNvSpPr>
            <p:nvPr/>
          </p:nvSpPr>
          <p:spPr bwMode="auto">
            <a:xfrm>
              <a:off x="3195638" y="3963988"/>
              <a:ext cx="2514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 Box 24"/>
            <p:cNvSpPr txBox="1">
              <a:spLocks noChangeAspect="1" noChangeArrowheads="1"/>
            </p:cNvSpPr>
            <p:nvPr/>
          </p:nvSpPr>
          <p:spPr bwMode="auto">
            <a:xfrm>
              <a:off x="2971800" y="4115215"/>
              <a:ext cx="2971800" cy="3048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sz="1400" b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charset="0"/>
                  <a:cs typeface="Arial" charset="0"/>
                </a:rPr>
                <a:t>Make errors visible</a:t>
              </a:r>
            </a:p>
          </p:txBody>
        </p:sp>
        <p:sp>
          <p:nvSpPr>
            <p:cNvPr id="20" name="Text Box 28"/>
            <p:cNvSpPr txBox="1">
              <a:spLocks noChangeArrowheads="1"/>
            </p:cNvSpPr>
            <p:nvPr/>
          </p:nvSpPr>
          <p:spPr bwMode="auto">
            <a:xfrm>
              <a:off x="4953000" y="1676400"/>
              <a:ext cx="1477963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1800">
                  <a:solidFill>
                    <a:srgbClr val="97B49D"/>
                  </a:solidFill>
                </a:rPr>
                <a:t>Weakest</a:t>
              </a:r>
            </a:p>
          </p:txBody>
        </p:sp>
        <p:sp>
          <p:nvSpPr>
            <p:cNvPr id="21" name="Text Box 29"/>
            <p:cNvSpPr txBox="1">
              <a:spLocks noChangeArrowheads="1"/>
            </p:cNvSpPr>
            <p:nvPr/>
          </p:nvSpPr>
          <p:spPr bwMode="auto">
            <a:xfrm>
              <a:off x="7010400" y="5334000"/>
              <a:ext cx="14478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1800">
                  <a:solidFill>
                    <a:srgbClr val="97B49D"/>
                  </a:solidFill>
                </a:rPr>
                <a:t>Strongest</a:t>
              </a:r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5105400" y="1981200"/>
              <a:ext cx="1981200" cy="3429000"/>
            </a:xfrm>
            <a:prstGeom prst="line">
              <a:avLst/>
            </a:prstGeom>
            <a:noFill/>
            <a:ln w="38100">
              <a:solidFill>
                <a:srgbClr val="97B49D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" name="TextBox 1"/>
          <p:cNvSpPr txBox="1">
            <a:spLocks noChangeArrowheads="1"/>
          </p:cNvSpPr>
          <p:nvPr/>
        </p:nvSpPr>
        <p:spPr bwMode="auto">
          <a:xfrm>
            <a:off x="4696192" y="6329576"/>
            <a:ext cx="30480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Doug Bonacum, Kaiser Permanente</a:t>
            </a:r>
            <a:r>
              <a:rPr lang="en-US" sz="1200" b="0" dirty="0"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12117" y="2692931"/>
            <a:ext cx="34202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ASK: does the change depend on well meaning person or well designed system?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9904238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12372"/>
            <a:ext cx="7886700" cy="1325563"/>
          </a:xfrm>
        </p:spPr>
        <p:txBody>
          <a:bodyPr/>
          <a:lstStyle/>
          <a:p>
            <a:r>
              <a:rPr lang="en-US" b="1" dirty="0" smtClean="0"/>
              <a:t>Summary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17894"/>
            <a:ext cx="78867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Going from a hunch that something could be improved to actually making a change…that sticks…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37</a:t>
            </a:fld>
            <a:endParaRPr lang="en-US"/>
          </a:p>
        </p:txBody>
      </p:sp>
      <p:sp>
        <p:nvSpPr>
          <p:cNvPr id="6" name="Flowchart: Process 5"/>
          <p:cNvSpPr/>
          <p:nvPr/>
        </p:nvSpPr>
        <p:spPr>
          <a:xfrm>
            <a:off x="905605" y="2711011"/>
            <a:ext cx="1204546" cy="782515"/>
          </a:xfrm>
          <a:prstGeom prst="flowChart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What is the problem?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Flowchart: Process 6"/>
          <p:cNvSpPr/>
          <p:nvPr/>
        </p:nvSpPr>
        <p:spPr>
          <a:xfrm>
            <a:off x="2366965" y="2727557"/>
            <a:ext cx="1204546" cy="782515"/>
          </a:xfrm>
          <a:prstGeom prst="flowChart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Collect baseline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Flowchart: Process 7"/>
          <p:cNvSpPr/>
          <p:nvPr/>
        </p:nvSpPr>
        <p:spPr>
          <a:xfrm>
            <a:off x="3837108" y="2727557"/>
            <a:ext cx="1204546" cy="782515"/>
          </a:xfrm>
          <a:prstGeom prst="flowChart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High level flow chart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" name="Flowchart: Process 8"/>
          <p:cNvSpPr/>
          <p:nvPr/>
        </p:nvSpPr>
        <p:spPr>
          <a:xfrm>
            <a:off x="5277949" y="2727557"/>
            <a:ext cx="1289171" cy="782515"/>
          </a:xfrm>
          <a:prstGeom prst="flowChart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MFI framework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" name="Flowchart: Process 9"/>
          <p:cNvSpPr/>
          <p:nvPr/>
        </p:nvSpPr>
        <p:spPr>
          <a:xfrm>
            <a:off x="6796448" y="2727556"/>
            <a:ext cx="1204546" cy="782515"/>
          </a:xfrm>
          <a:prstGeom prst="flowChart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Sustain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4207" y="3599390"/>
            <a:ext cx="11850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What keeps you up at night? 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2339487" y="3652204"/>
            <a:ext cx="12045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Collect just enough data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3723193" y="3652204"/>
            <a:ext cx="1467743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Construct a high level flow chart</a:t>
            </a:r>
          </a:p>
          <a:p>
            <a:endParaRPr lang="en-US" sz="800" dirty="0" smtClean="0"/>
          </a:p>
          <a:p>
            <a:r>
              <a:rPr lang="en-US" sz="1400" dirty="0" smtClean="0"/>
              <a:t>Pick a subset</a:t>
            </a:r>
          </a:p>
          <a:p>
            <a:endParaRPr lang="en-US" sz="800" dirty="0" smtClean="0"/>
          </a:p>
          <a:p>
            <a:r>
              <a:rPr lang="en-US" sz="1400" dirty="0" smtClean="0"/>
              <a:t>Involve</a:t>
            </a:r>
          </a:p>
          <a:p>
            <a:r>
              <a:rPr lang="en-US" sz="1400" dirty="0" smtClean="0"/>
              <a:t>patients</a:t>
            </a:r>
          </a:p>
          <a:p>
            <a:endParaRPr lang="en-US" sz="1400" dirty="0"/>
          </a:p>
          <a:p>
            <a:r>
              <a:rPr lang="en-US" sz="1400" b="1" dirty="0" smtClean="0"/>
              <a:t>Last step</a:t>
            </a:r>
            <a:r>
              <a:rPr lang="en-US" sz="1400" dirty="0" smtClean="0"/>
              <a:t>- Pts</a:t>
            </a:r>
          </a:p>
          <a:p>
            <a:r>
              <a:rPr lang="en-US" sz="1400" dirty="0" smtClean="0"/>
              <a:t>receive the correct follow-up.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5285545" y="3635186"/>
            <a:ext cx="141307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Aims, Measures, Changes</a:t>
            </a:r>
          </a:p>
          <a:p>
            <a:endParaRPr lang="en-US" sz="1400" dirty="0"/>
          </a:p>
          <a:p>
            <a:r>
              <a:rPr lang="en-US" sz="1400" dirty="0" smtClean="0"/>
              <a:t>Did </a:t>
            </a:r>
            <a:r>
              <a:rPr lang="en-US" sz="1400" dirty="0"/>
              <a:t>you involve patients?</a:t>
            </a:r>
          </a:p>
          <a:p>
            <a:endParaRPr lang="en-US" sz="1400" dirty="0" smtClean="0"/>
          </a:p>
          <a:p>
            <a:r>
              <a:rPr lang="en-US" sz="1400" dirty="0" smtClean="0"/>
              <a:t>Use </a:t>
            </a:r>
            <a:r>
              <a:rPr lang="en-US" sz="1400" dirty="0"/>
              <a:t>the PDSA form</a:t>
            </a:r>
          </a:p>
          <a:p>
            <a:endParaRPr lang="en-US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6877775" y="3635186"/>
            <a:ext cx="120454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Where are you on the pyramid? Does the change depend on well meaning person or well designed system?</a:t>
            </a:r>
            <a:endParaRPr lang="en-US" sz="1400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5074" y="4513848"/>
            <a:ext cx="1284350" cy="157835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995747" y="4219961"/>
            <a:ext cx="369126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D</a:t>
            </a:r>
          </a:p>
          <a:p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A</a:t>
            </a:r>
          </a:p>
          <a:p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T</a:t>
            </a:r>
          </a:p>
          <a:p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A</a:t>
            </a:r>
            <a:endParaRPr lang="en-US" sz="1600" b="1" dirty="0">
              <a:solidFill>
                <a:schemeClr val="accent1">
                  <a:lumMod val="75000"/>
                </a:schemeClr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5790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en-US" b="1" dirty="0" smtClean="0"/>
              <a:t>Group Discussion </a:t>
            </a:r>
            <a:r>
              <a:rPr lang="en-US" sz="2800" b="1" i="1" dirty="0" smtClean="0"/>
              <a:t>(25 minutes)</a:t>
            </a:r>
            <a:endParaRPr lang="en-US" sz="28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180372" cy="435133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After walking through this example and participating in the group discussions, what are your next steps for your project at your practice?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400" dirty="0" smtClean="0"/>
              <a:t>Ideas</a:t>
            </a:r>
            <a:r>
              <a:rPr lang="en-US" sz="2400" dirty="0" smtClean="0"/>
              <a:t>: </a:t>
            </a:r>
            <a:r>
              <a:rPr lang="en-US" sz="2400" dirty="0" smtClean="0"/>
              <a:t>	- Patient </a:t>
            </a:r>
            <a:r>
              <a:rPr lang="en-US" sz="2400" dirty="0" smtClean="0"/>
              <a:t>Safety </a:t>
            </a:r>
            <a:r>
              <a:rPr lang="en-US" sz="2400" dirty="0" smtClean="0"/>
              <a:t>as the first </a:t>
            </a:r>
            <a:r>
              <a:rPr lang="en-US" sz="2400" dirty="0" smtClean="0"/>
              <a:t>topic </a:t>
            </a:r>
            <a:r>
              <a:rPr lang="en-US" sz="2400" dirty="0" smtClean="0"/>
              <a:t>at staff meetings.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    	- Record </a:t>
            </a:r>
            <a:r>
              <a:rPr lang="en-US" sz="2400" dirty="0"/>
              <a:t>“pain points” and patient safety problems for future </a:t>
            </a:r>
            <a:r>
              <a:rPr lang="en-US" sz="2400" dirty="0" smtClean="0"/>
              <a:t>work </a:t>
            </a:r>
          </a:p>
          <a:p>
            <a:pPr marL="0" indent="0">
              <a:buNone/>
            </a:pPr>
            <a:r>
              <a:rPr lang="en-US" sz="2400" dirty="0" smtClean="0"/>
              <a:t>	-  Involve </a:t>
            </a:r>
            <a:r>
              <a:rPr lang="en-US" sz="2400" dirty="0"/>
              <a:t>patients in work to improve safety.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0403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1149</TotalTime>
  <Words>1842</Words>
  <Application>Microsoft Office PowerPoint</Application>
  <PresentationFormat>On-screen Show (4:3)</PresentationFormat>
  <Paragraphs>380</Paragraphs>
  <Slides>38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Mount Auburn  Practice Improvement Project (MA-PIP)  Coach/Practice Manager Session</vt:lpstr>
      <vt:lpstr>Agenda </vt:lpstr>
      <vt:lpstr>Introductions</vt:lpstr>
      <vt:lpstr>Exploring the Model for Improvement: Walking through a sample project</vt:lpstr>
      <vt:lpstr>  As we do this, we need to be sure we are:</vt:lpstr>
      <vt:lpstr>Engaging Patients </vt:lpstr>
      <vt:lpstr>Focusing on safety for the patients: Generating Ideas for Patient Safety</vt:lpstr>
      <vt:lpstr>Tasks for the Coaches</vt:lpstr>
      <vt:lpstr>Case Study  Atkinson Family Practice</vt:lpstr>
      <vt:lpstr>Meet Karen and Tom</vt:lpstr>
      <vt:lpstr>From Hunch to  Aim Statement</vt:lpstr>
      <vt:lpstr>They had a hunch</vt:lpstr>
      <vt:lpstr>Group Discussion 1 (5 minutes)</vt:lpstr>
      <vt:lpstr>How much Baseline Data?</vt:lpstr>
      <vt:lpstr>About collecting data</vt:lpstr>
      <vt:lpstr>Group Discussion 2 (4 minutes)</vt:lpstr>
      <vt:lpstr>Getting to Baseline</vt:lpstr>
      <vt:lpstr>Selecting something to improve</vt:lpstr>
      <vt:lpstr>Use a High Level Flow Chart</vt:lpstr>
      <vt:lpstr>Select a subset to improve</vt:lpstr>
      <vt:lpstr>PowerPoint Presentation</vt:lpstr>
      <vt:lpstr>PowerPoint Presentation</vt:lpstr>
      <vt:lpstr>Group Discussion 3 (7 minutes)</vt:lpstr>
      <vt:lpstr>Using the Model for Improvement</vt:lpstr>
      <vt:lpstr>Using the Model for Improvement Framework (MFI)</vt:lpstr>
      <vt:lpstr>The three MFI questions</vt:lpstr>
      <vt:lpstr>The PDSA Cycle for Learning and Improvement</vt:lpstr>
      <vt:lpstr>Repeated Use of the PDSA Cycle</vt:lpstr>
      <vt:lpstr>Group Discussion 4 (10 minutes)</vt:lpstr>
      <vt:lpstr>What did Karen and Tom test?</vt:lpstr>
      <vt:lpstr>PowerPoint Presentation</vt:lpstr>
      <vt:lpstr>PowerPoint Presentation</vt:lpstr>
      <vt:lpstr>Sustaining Change Continuous Improvement</vt:lpstr>
      <vt:lpstr>How to make it stick</vt:lpstr>
      <vt:lpstr>Backup Plan</vt:lpstr>
      <vt:lpstr>Hierarchy of Sustaining Change</vt:lpstr>
      <vt:lpstr>Summary</vt:lpstr>
      <vt:lpstr>Group Discussion (25 minutes)</vt:lpstr>
    </vt:vector>
  </TitlesOfParts>
  <Company>Lowell General Hospital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Judy Ling</dc:creator>
  <cp:lastModifiedBy>Paula Griswold</cp:lastModifiedBy>
  <cp:revision>98</cp:revision>
  <dcterms:created xsi:type="dcterms:W3CDTF">2015-10-06T15:01:32Z</dcterms:created>
  <dcterms:modified xsi:type="dcterms:W3CDTF">2016-01-28T16:58:07Z</dcterms:modified>
</cp:coreProperties>
</file>